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94" r:id="rId2"/>
    <p:sldId id="414" r:id="rId3"/>
    <p:sldId id="412" r:id="rId4"/>
    <p:sldId id="370" r:id="rId5"/>
    <p:sldId id="407" r:id="rId6"/>
    <p:sldId id="406" r:id="rId7"/>
    <p:sldId id="413" r:id="rId8"/>
    <p:sldId id="415" r:id="rId9"/>
  </p:sldIdLst>
  <p:sldSz cx="9144000" cy="6858000" type="screen4x3"/>
  <p:notesSz cx="7045325" cy="9345613"/>
  <p:defaultTextStyle>
    <a:defPPr>
      <a:defRPr lang="id-ID"/>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24" autoAdjust="0"/>
  </p:normalViewPr>
  <p:slideViewPr>
    <p:cSldViewPr>
      <p:cViewPr>
        <p:scale>
          <a:sx n="90" d="100"/>
          <a:sy n="90" d="100"/>
        </p:scale>
        <p:origin x="-720" y="10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4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DDE43C-C1F1-47E2-A3E7-B264DDE7F968}"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F62E2D14-B3D7-4B9A-8EA1-0A9B6C6C02CB}">
      <dgm:prSet phldrT="[Text]"/>
      <dgm:spPr/>
      <dgm:t>
        <a:bodyPr/>
        <a:lstStyle/>
        <a:p>
          <a:r>
            <a:rPr lang="en-US" dirty="0" smtClean="0"/>
            <a:t>Graduate Competence</a:t>
          </a:r>
          <a:endParaRPr lang="en-US" dirty="0"/>
        </a:p>
      </dgm:t>
    </dgm:pt>
    <dgm:pt modelId="{3C53B4EF-DAF6-4085-86F4-6D89BE51F985}" type="parTrans" cxnId="{6596D328-B256-4D3E-9713-E2A6D26A04DE}">
      <dgm:prSet/>
      <dgm:spPr/>
      <dgm:t>
        <a:bodyPr/>
        <a:lstStyle/>
        <a:p>
          <a:endParaRPr lang="en-US"/>
        </a:p>
      </dgm:t>
    </dgm:pt>
    <dgm:pt modelId="{1B733836-EC37-4D1C-92B0-E7DDD67B6470}" type="sibTrans" cxnId="{6596D328-B256-4D3E-9713-E2A6D26A04DE}">
      <dgm:prSet/>
      <dgm:spPr/>
      <dgm:t>
        <a:bodyPr/>
        <a:lstStyle/>
        <a:p>
          <a:endParaRPr lang="en-US"/>
        </a:p>
      </dgm:t>
    </dgm:pt>
    <dgm:pt modelId="{37736A4B-C516-4B7A-8699-0358004C0884}">
      <dgm:prSet phldrT="[Text]"/>
      <dgm:spPr/>
      <dgm:t>
        <a:bodyPr/>
        <a:lstStyle/>
        <a:p>
          <a:r>
            <a:rPr lang="en-US" dirty="0" smtClean="0"/>
            <a:t>Attitude</a:t>
          </a:r>
          <a:endParaRPr lang="en-US" dirty="0"/>
        </a:p>
      </dgm:t>
    </dgm:pt>
    <dgm:pt modelId="{2D93D53C-1F8B-4B36-9802-FB8C710F94C9}" type="parTrans" cxnId="{385D1107-8477-4F13-99BF-74D93D281B4F}">
      <dgm:prSet/>
      <dgm:spPr/>
      <dgm:t>
        <a:bodyPr/>
        <a:lstStyle/>
        <a:p>
          <a:endParaRPr lang="en-US"/>
        </a:p>
      </dgm:t>
    </dgm:pt>
    <dgm:pt modelId="{C318FCC5-1806-46F4-932B-B0245AB0EF94}" type="sibTrans" cxnId="{385D1107-8477-4F13-99BF-74D93D281B4F}">
      <dgm:prSet/>
      <dgm:spPr/>
      <dgm:t>
        <a:bodyPr/>
        <a:lstStyle/>
        <a:p>
          <a:endParaRPr lang="en-US"/>
        </a:p>
      </dgm:t>
    </dgm:pt>
    <dgm:pt modelId="{57844BAA-9B39-486C-AED5-72EE985AB96D}">
      <dgm:prSet phldrT="[Text]"/>
      <dgm:spPr/>
      <dgm:t>
        <a:bodyPr/>
        <a:lstStyle/>
        <a:p>
          <a:r>
            <a:rPr lang="en-US" dirty="0" smtClean="0"/>
            <a:t>Knowledge</a:t>
          </a:r>
          <a:endParaRPr lang="en-US" dirty="0"/>
        </a:p>
      </dgm:t>
    </dgm:pt>
    <dgm:pt modelId="{B8458CC9-A317-4C49-8390-DEBBCB52C2B8}" type="parTrans" cxnId="{B4A1E4EA-477E-4EA3-B494-61491845E9B2}">
      <dgm:prSet/>
      <dgm:spPr/>
      <dgm:t>
        <a:bodyPr/>
        <a:lstStyle/>
        <a:p>
          <a:endParaRPr lang="en-US"/>
        </a:p>
      </dgm:t>
    </dgm:pt>
    <dgm:pt modelId="{2057ED4E-43D1-4189-8D68-5890026152D5}" type="sibTrans" cxnId="{B4A1E4EA-477E-4EA3-B494-61491845E9B2}">
      <dgm:prSet/>
      <dgm:spPr/>
      <dgm:t>
        <a:bodyPr/>
        <a:lstStyle/>
        <a:p>
          <a:endParaRPr lang="en-US"/>
        </a:p>
      </dgm:t>
    </dgm:pt>
    <dgm:pt modelId="{14080EAD-6314-44FA-808D-DDD5553204E3}">
      <dgm:prSet phldrT="[Text]"/>
      <dgm:spPr/>
      <dgm:t>
        <a:bodyPr/>
        <a:lstStyle/>
        <a:p>
          <a:r>
            <a:rPr lang="en-US" dirty="0" smtClean="0"/>
            <a:t>Standard of Contents</a:t>
          </a:r>
          <a:endParaRPr lang="en-US" dirty="0"/>
        </a:p>
      </dgm:t>
    </dgm:pt>
    <dgm:pt modelId="{AB72228E-89FE-433B-8296-5D51E21F66BF}" type="parTrans" cxnId="{AB398F31-325B-4281-AAAA-BCD126B32425}">
      <dgm:prSet/>
      <dgm:spPr/>
      <dgm:t>
        <a:bodyPr/>
        <a:lstStyle/>
        <a:p>
          <a:endParaRPr lang="en-US"/>
        </a:p>
      </dgm:t>
    </dgm:pt>
    <dgm:pt modelId="{B325162D-4E71-4DEA-BF38-F45E137B076B}" type="sibTrans" cxnId="{AB398F31-325B-4281-AAAA-BCD126B32425}">
      <dgm:prSet/>
      <dgm:spPr/>
      <dgm:t>
        <a:bodyPr/>
        <a:lstStyle/>
        <a:p>
          <a:endParaRPr lang="en-US"/>
        </a:p>
      </dgm:t>
    </dgm:pt>
    <dgm:pt modelId="{3FD27488-5096-48C6-8E95-33DA74DFDF7D}">
      <dgm:prSet phldrT="[Text]"/>
      <dgm:spPr/>
      <dgm:t>
        <a:bodyPr/>
        <a:lstStyle/>
        <a:p>
          <a:r>
            <a:rPr lang="en-US" dirty="0" smtClean="0"/>
            <a:t>Curriculum</a:t>
          </a:r>
          <a:endParaRPr lang="en-US" dirty="0"/>
        </a:p>
      </dgm:t>
    </dgm:pt>
    <dgm:pt modelId="{3E892B0A-663B-41FE-9C1A-2BF46E91DE6B}" type="parTrans" cxnId="{E378C51E-5A83-4A71-90BD-B6BE202397F2}">
      <dgm:prSet/>
      <dgm:spPr/>
      <dgm:t>
        <a:bodyPr/>
        <a:lstStyle/>
        <a:p>
          <a:endParaRPr lang="en-US"/>
        </a:p>
      </dgm:t>
    </dgm:pt>
    <dgm:pt modelId="{6B7818A7-A845-4698-8859-0044FD2506BE}" type="sibTrans" cxnId="{E378C51E-5A83-4A71-90BD-B6BE202397F2}">
      <dgm:prSet/>
      <dgm:spPr/>
      <dgm:t>
        <a:bodyPr/>
        <a:lstStyle/>
        <a:p>
          <a:endParaRPr lang="en-US"/>
        </a:p>
      </dgm:t>
    </dgm:pt>
    <dgm:pt modelId="{F621BCFB-3BBB-490B-93F6-3DD812B70FEA}">
      <dgm:prSet phldrT="[Text]"/>
      <dgm:spPr/>
      <dgm:t>
        <a:bodyPr/>
        <a:lstStyle/>
        <a:p>
          <a:r>
            <a:rPr lang="en-US" dirty="0" smtClean="0"/>
            <a:t>Core Competence</a:t>
          </a:r>
          <a:endParaRPr lang="en-US" dirty="0"/>
        </a:p>
      </dgm:t>
    </dgm:pt>
    <dgm:pt modelId="{EC77614C-8AF2-4738-8C27-8AC217FC6388}" type="parTrans" cxnId="{A7CF6244-B129-40FC-8AE4-E140594DD805}">
      <dgm:prSet/>
      <dgm:spPr/>
      <dgm:t>
        <a:bodyPr/>
        <a:lstStyle/>
        <a:p>
          <a:endParaRPr lang="en-US"/>
        </a:p>
      </dgm:t>
    </dgm:pt>
    <dgm:pt modelId="{C0EAAFD2-E2D4-44F5-A291-F1705DC7F710}" type="sibTrans" cxnId="{A7CF6244-B129-40FC-8AE4-E140594DD805}">
      <dgm:prSet/>
      <dgm:spPr/>
      <dgm:t>
        <a:bodyPr/>
        <a:lstStyle/>
        <a:p>
          <a:endParaRPr lang="en-US"/>
        </a:p>
      </dgm:t>
    </dgm:pt>
    <dgm:pt modelId="{7B871E87-97DE-463F-95FF-A8D0E2032171}">
      <dgm:prSet phldrT="[Text]"/>
      <dgm:spPr/>
      <dgm:t>
        <a:bodyPr/>
        <a:lstStyle/>
        <a:p>
          <a:r>
            <a:rPr lang="en-US" dirty="0" smtClean="0"/>
            <a:t>Basic Competence</a:t>
          </a:r>
          <a:endParaRPr lang="en-US" dirty="0"/>
        </a:p>
      </dgm:t>
    </dgm:pt>
    <dgm:pt modelId="{CF4E9D0E-0FE5-48F3-8B97-BD07BC13894E}" type="parTrans" cxnId="{7212FC0C-1036-4BB8-AC13-7EEC153A9BDE}">
      <dgm:prSet/>
      <dgm:spPr/>
      <dgm:t>
        <a:bodyPr/>
        <a:lstStyle/>
        <a:p>
          <a:endParaRPr lang="en-US"/>
        </a:p>
      </dgm:t>
    </dgm:pt>
    <dgm:pt modelId="{8B013E23-D82E-49D1-9C00-F7B75240EA81}" type="sibTrans" cxnId="{7212FC0C-1036-4BB8-AC13-7EEC153A9BDE}">
      <dgm:prSet/>
      <dgm:spPr/>
      <dgm:t>
        <a:bodyPr/>
        <a:lstStyle/>
        <a:p>
          <a:endParaRPr lang="en-US"/>
        </a:p>
      </dgm:t>
    </dgm:pt>
    <dgm:pt modelId="{68BBE42B-E7F3-4543-8B29-74D74AA5C2F0}">
      <dgm:prSet phldrT="[Text]"/>
      <dgm:spPr/>
      <dgm:t>
        <a:bodyPr/>
        <a:lstStyle/>
        <a:p>
          <a:r>
            <a:rPr lang="en-US" dirty="0" smtClean="0"/>
            <a:t>Skill</a:t>
          </a:r>
          <a:endParaRPr lang="en-US" dirty="0"/>
        </a:p>
      </dgm:t>
    </dgm:pt>
    <dgm:pt modelId="{75DB400F-2101-48ED-AF2A-7958617A23B7}" type="parTrans" cxnId="{C09951F3-7F35-4227-9B86-732575F0CEC0}">
      <dgm:prSet/>
      <dgm:spPr/>
      <dgm:t>
        <a:bodyPr/>
        <a:lstStyle/>
        <a:p>
          <a:endParaRPr lang="en-US"/>
        </a:p>
      </dgm:t>
    </dgm:pt>
    <dgm:pt modelId="{F9F9204E-1F37-4217-B711-B3B71A459B4A}" type="sibTrans" cxnId="{C09951F3-7F35-4227-9B86-732575F0CEC0}">
      <dgm:prSet/>
      <dgm:spPr/>
      <dgm:t>
        <a:bodyPr/>
        <a:lstStyle/>
        <a:p>
          <a:endParaRPr lang="en-US"/>
        </a:p>
      </dgm:t>
    </dgm:pt>
    <dgm:pt modelId="{F772B4FE-1631-45D8-820A-064A850D5241}">
      <dgm:prSet phldrT="[Text]"/>
      <dgm:spPr/>
      <dgm:t>
        <a:bodyPr/>
        <a:lstStyle/>
        <a:p>
          <a:r>
            <a:rPr lang="en-US" dirty="0" smtClean="0"/>
            <a:t>Syllabus</a:t>
          </a:r>
        </a:p>
        <a:p>
          <a:r>
            <a:rPr lang="en-US" dirty="0" smtClean="0"/>
            <a:t>Lesson plan</a:t>
          </a:r>
          <a:endParaRPr lang="en-US" dirty="0"/>
        </a:p>
      </dgm:t>
    </dgm:pt>
    <dgm:pt modelId="{466B70FF-FC14-479D-8241-8C9B586AD623}" type="parTrans" cxnId="{98535D70-2950-46F8-A6F7-E66B76BE7250}">
      <dgm:prSet/>
      <dgm:spPr/>
      <dgm:t>
        <a:bodyPr/>
        <a:lstStyle/>
        <a:p>
          <a:endParaRPr lang="en-US"/>
        </a:p>
      </dgm:t>
    </dgm:pt>
    <dgm:pt modelId="{7A15D4E5-BE32-4CD8-8C26-DF0743BA762E}" type="sibTrans" cxnId="{98535D70-2950-46F8-A6F7-E66B76BE7250}">
      <dgm:prSet/>
      <dgm:spPr/>
      <dgm:t>
        <a:bodyPr/>
        <a:lstStyle/>
        <a:p>
          <a:endParaRPr lang="en-US"/>
        </a:p>
      </dgm:t>
    </dgm:pt>
    <dgm:pt modelId="{982DCB8D-67FC-4394-994E-912BBB52AAD2}" type="pres">
      <dgm:prSet presAssocID="{E0DDE43C-C1F1-47E2-A3E7-B264DDE7F968}" presName="Name0" presStyleCnt="0">
        <dgm:presLayoutVars>
          <dgm:dir/>
          <dgm:resizeHandles val="exact"/>
        </dgm:presLayoutVars>
      </dgm:prSet>
      <dgm:spPr/>
    </dgm:pt>
    <dgm:pt modelId="{7BAD41B5-26AB-458A-AEBC-4CB811280762}" type="pres">
      <dgm:prSet presAssocID="{F62E2D14-B3D7-4B9A-8EA1-0A9B6C6C02CB}" presName="composite" presStyleCnt="0"/>
      <dgm:spPr/>
    </dgm:pt>
    <dgm:pt modelId="{3B181192-FD89-44F2-8739-ECC432F2C320}" type="pres">
      <dgm:prSet presAssocID="{F62E2D14-B3D7-4B9A-8EA1-0A9B6C6C02CB}" presName="imagSh" presStyleLbl="bgImgPlace1" presStyleIdx="0" presStyleCnt="4"/>
      <dgm:spPr/>
    </dgm:pt>
    <dgm:pt modelId="{A12E171F-AACC-4638-9CEA-BF46E0253081}" type="pres">
      <dgm:prSet presAssocID="{F62E2D14-B3D7-4B9A-8EA1-0A9B6C6C02CB}" presName="txNode" presStyleLbl="node1" presStyleIdx="0" presStyleCnt="4" custLinFactNeighborX="-16491" custLinFactNeighborY="-59032">
        <dgm:presLayoutVars>
          <dgm:bulletEnabled val="1"/>
        </dgm:presLayoutVars>
      </dgm:prSet>
      <dgm:spPr/>
      <dgm:t>
        <a:bodyPr/>
        <a:lstStyle/>
        <a:p>
          <a:endParaRPr lang="en-US"/>
        </a:p>
      </dgm:t>
    </dgm:pt>
    <dgm:pt modelId="{B91BC01F-AA9D-4793-ACF0-3C691AC015BF}" type="pres">
      <dgm:prSet presAssocID="{1B733836-EC37-4D1C-92B0-E7DDD67B6470}" presName="sibTrans" presStyleLbl="sibTrans2D1" presStyleIdx="0" presStyleCnt="3"/>
      <dgm:spPr/>
    </dgm:pt>
    <dgm:pt modelId="{6821F44D-18C2-4DC0-A338-A38B7CC334BE}" type="pres">
      <dgm:prSet presAssocID="{1B733836-EC37-4D1C-92B0-E7DDD67B6470}" presName="connTx" presStyleLbl="sibTrans2D1" presStyleIdx="0" presStyleCnt="3"/>
      <dgm:spPr/>
    </dgm:pt>
    <dgm:pt modelId="{337197D9-2F58-4406-A9F8-176A9CDCE018}" type="pres">
      <dgm:prSet presAssocID="{14080EAD-6314-44FA-808D-DDD5553204E3}" presName="composite" presStyleCnt="0"/>
      <dgm:spPr/>
    </dgm:pt>
    <dgm:pt modelId="{76D70236-82E9-4C28-9205-7261E94F3BE3}" type="pres">
      <dgm:prSet presAssocID="{14080EAD-6314-44FA-808D-DDD5553204E3}" presName="imagSh" presStyleLbl="bgImgPlace1" presStyleIdx="1" presStyleCnt="4"/>
      <dgm:spPr/>
    </dgm:pt>
    <dgm:pt modelId="{E360E579-B86A-44BF-B036-079F71FC1E12}" type="pres">
      <dgm:prSet presAssocID="{14080EAD-6314-44FA-808D-DDD5553204E3}" presName="txNode" presStyleLbl="node1" presStyleIdx="1" presStyleCnt="4" custLinFactNeighborX="-17414" custLinFactNeighborY="-59032">
        <dgm:presLayoutVars>
          <dgm:bulletEnabled val="1"/>
        </dgm:presLayoutVars>
      </dgm:prSet>
      <dgm:spPr/>
      <dgm:t>
        <a:bodyPr/>
        <a:lstStyle/>
        <a:p>
          <a:endParaRPr lang="en-US"/>
        </a:p>
      </dgm:t>
    </dgm:pt>
    <dgm:pt modelId="{02F38883-21C6-43EC-8147-C16969F1CD25}" type="pres">
      <dgm:prSet presAssocID="{B325162D-4E71-4DEA-BF38-F45E137B076B}" presName="sibTrans" presStyleLbl="sibTrans2D1" presStyleIdx="1" presStyleCnt="3"/>
      <dgm:spPr/>
    </dgm:pt>
    <dgm:pt modelId="{8A045963-318C-42E5-8DA2-5633C967D363}" type="pres">
      <dgm:prSet presAssocID="{B325162D-4E71-4DEA-BF38-F45E137B076B}" presName="connTx" presStyleLbl="sibTrans2D1" presStyleIdx="1" presStyleCnt="3"/>
      <dgm:spPr/>
    </dgm:pt>
    <dgm:pt modelId="{874905D7-A0A1-4617-A925-6013FA2A8B1D}" type="pres">
      <dgm:prSet presAssocID="{3FD27488-5096-48C6-8E95-33DA74DFDF7D}" presName="composite" presStyleCnt="0"/>
      <dgm:spPr/>
    </dgm:pt>
    <dgm:pt modelId="{92E56DFB-564D-4244-8B6E-3EDCF6FF67A7}" type="pres">
      <dgm:prSet presAssocID="{3FD27488-5096-48C6-8E95-33DA74DFDF7D}" presName="imagSh" presStyleLbl="bgImgPlace1" presStyleIdx="2" presStyleCnt="4"/>
      <dgm:spPr/>
    </dgm:pt>
    <dgm:pt modelId="{4BCDF47C-3DA2-45C3-AAA5-5AFA1A4D96E2}" type="pres">
      <dgm:prSet presAssocID="{3FD27488-5096-48C6-8E95-33DA74DFDF7D}" presName="txNode" presStyleLbl="node1" presStyleIdx="2" presStyleCnt="4" custLinFactNeighborX="-14384" custLinFactNeighborY="-59032">
        <dgm:presLayoutVars>
          <dgm:bulletEnabled val="1"/>
        </dgm:presLayoutVars>
      </dgm:prSet>
      <dgm:spPr/>
      <dgm:t>
        <a:bodyPr/>
        <a:lstStyle/>
        <a:p>
          <a:endParaRPr lang="en-US"/>
        </a:p>
      </dgm:t>
    </dgm:pt>
    <dgm:pt modelId="{57F78CB5-D820-4003-A790-A812A45B8408}" type="pres">
      <dgm:prSet presAssocID="{6B7818A7-A845-4698-8859-0044FD2506BE}" presName="sibTrans" presStyleLbl="sibTrans2D1" presStyleIdx="2" presStyleCnt="3"/>
      <dgm:spPr/>
    </dgm:pt>
    <dgm:pt modelId="{AF3AF0F8-1496-4A6A-B8FE-48606D85240A}" type="pres">
      <dgm:prSet presAssocID="{6B7818A7-A845-4698-8859-0044FD2506BE}" presName="connTx" presStyleLbl="sibTrans2D1" presStyleIdx="2" presStyleCnt="3"/>
      <dgm:spPr/>
    </dgm:pt>
    <dgm:pt modelId="{2B169709-8BB0-4FC4-8989-1221DD27D91B}" type="pres">
      <dgm:prSet presAssocID="{F772B4FE-1631-45D8-820A-064A850D5241}" presName="composite" presStyleCnt="0"/>
      <dgm:spPr/>
    </dgm:pt>
    <dgm:pt modelId="{82DA8BE2-89DB-4D2C-A43E-85AC2290FBB0}" type="pres">
      <dgm:prSet presAssocID="{F772B4FE-1631-45D8-820A-064A850D5241}" presName="imagSh" presStyleLbl="bgImgPlace1" presStyleIdx="3" presStyleCnt="4"/>
      <dgm:spPr/>
    </dgm:pt>
    <dgm:pt modelId="{5ABEBA46-AE4C-4780-8FD9-9C0B4939148A}" type="pres">
      <dgm:prSet presAssocID="{F772B4FE-1631-45D8-820A-064A850D5241}" presName="txNode" presStyleLbl="node1" presStyleIdx="3" presStyleCnt="4" custLinFactNeighborX="-14384" custLinFactNeighborY="-59032">
        <dgm:presLayoutVars>
          <dgm:bulletEnabled val="1"/>
        </dgm:presLayoutVars>
      </dgm:prSet>
      <dgm:spPr/>
      <dgm:t>
        <a:bodyPr/>
        <a:lstStyle/>
        <a:p>
          <a:endParaRPr lang="en-US"/>
        </a:p>
      </dgm:t>
    </dgm:pt>
  </dgm:ptLst>
  <dgm:cxnLst>
    <dgm:cxn modelId="{E343B7A3-56CA-4DF7-9BB4-C357F0DE3B18}" type="presOf" srcId="{3FD27488-5096-48C6-8E95-33DA74DFDF7D}" destId="{4BCDF47C-3DA2-45C3-AAA5-5AFA1A4D96E2}" srcOrd="0" destOrd="0" presId="urn:microsoft.com/office/officeart/2005/8/layout/hProcess10"/>
    <dgm:cxn modelId="{42613CA2-B619-4059-81F9-2B2FD8964551}" type="presOf" srcId="{B325162D-4E71-4DEA-BF38-F45E137B076B}" destId="{02F38883-21C6-43EC-8147-C16969F1CD25}" srcOrd="0" destOrd="0" presId="urn:microsoft.com/office/officeart/2005/8/layout/hProcess10"/>
    <dgm:cxn modelId="{98535D70-2950-46F8-A6F7-E66B76BE7250}" srcId="{E0DDE43C-C1F1-47E2-A3E7-B264DDE7F968}" destId="{F772B4FE-1631-45D8-820A-064A850D5241}" srcOrd="3" destOrd="0" parTransId="{466B70FF-FC14-479D-8241-8C9B586AD623}" sibTransId="{7A15D4E5-BE32-4CD8-8C26-DF0743BA762E}"/>
    <dgm:cxn modelId="{EF113908-4BDE-4659-AEC6-6C45C648D27D}" type="presOf" srcId="{1B733836-EC37-4D1C-92B0-E7DDD67B6470}" destId="{6821F44D-18C2-4DC0-A338-A38B7CC334BE}" srcOrd="1" destOrd="0" presId="urn:microsoft.com/office/officeart/2005/8/layout/hProcess10"/>
    <dgm:cxn modelId="{AB398F31-325B-4281-AAAA-BCD126B32425}" srcId="{E0DDE43C-C1F1-47E2-A3E7-B264DDE7F968}" destId="{14080EAD-6314-44FA-808D-DDD5553204E3}" srcOrd="1" destOrd="0" parTransId="{AB72228E-89FE-433B-8296-5D51E21F66BF}" sibTransId="{B325162D-4E71-4DEA-BF38-F45E137B076B}"/>
    <dgm:cxn modelId="{2439AA5F-CF10-43B7-B25D-04156A905F7A}" type="presOf" srcId="{F62E2D14-B3D7-4B9A-8EA1-0A9B6C6C02CB}" destId="{A12E171F-AACC-4638-9CEA-BF46E0253081}" srcOrd="0" destOrd="0" presId="urn:microsoft.com/office/officeart/2005/8/layout/hProcess10"/>
    <dgm:cxn modelId="{1D0A6B97-9373-4167-A1DC-9650DD6DBE28}" type="presOf" srcId="{37736A4B-C516-4B7A-8699-0358004C0884}" destId="{A12E171F-AACC-4638-9CEA-BF46E0253081}" srcOrd="0" destOrd="1" presId="urn:microsoft.com/office/officeart/2005/8/layout/hProcess10"/>
    <dgm:cxn modelId="{385D1107-8477-4F13-99BF-74D93D281B4F}" srcId="{F62E2D14-B3D7-4B9A-8EA1-0A9B6C6C02CB}" destId="{37736A4B-C516-4B7A-8699-0358004C0884}" srcOrd="0" destOrd="0" parTransId="{2D93D53C-1F8B-4B36-9802-FB8C710F94C9}" sibTransId="{C318FCC5-1806-46F4-932B-B0245AB0EF94}"/>
    <dgm:cxn modelId="{C779FA2A-0265-4145-926C-240B90F5373C}" type="presOf" srcId="{1B733836-EC37-4D1C-92B0-E7DDD67B6470}" destId="{B91BC01F-AA9D-4793-ACF0-3C691AC015BF}" srcOrd="0" destOrd="0" presId="urn:microsoft.com/office/officeart/2005/8/layout/hProcess10"/>
    <dgm:cxn modelId="{9DF97C75-9523-4E90-AB62-5119171EECA1}" type="presOf" srcId="{B325162D-4E71-4DEA-BF38-F45E137B076B}" destId="{8A045963-318C-42E5-8DA2-5633C967D363}" srcOrd="1" destOrd="0" presId="urn:microsoft.com/office/officeart/2005/8/layout/hProcess10"/>
    <dgm:cxn modelId="{EB9B32D4-43B7-4EDD-95E6-02285274E424}" type="presOf" srcId="{57844BAA-9B39-486C-AED5-72EE985AB96D}" destId="{A12E171F-AACC-4638-9CEA-BF46E0253081}" srcOrd="0" destOrd="2" presId="urn:microsoft.com/office/officeart/2005/8/layout/hProcess10"/>
    <dgm:cxn modelId="{B87B46FF-7C2F-40EF-B43B-07E87A1B7895}" type="presOf" srcId="{F772B4FE-1631-45D8-820A-064A850D5241}" destId="{5ABEBA46-AE4C-4780-8FD9-9C0B4939148A}" srcOrd="0" destOrd="0" presId="urn:microsoft.com/office/officeart/2005/8/layout/hProcess10"/>
    <dgm:cxn modelId="{E11B1815-D23E-4107-AB57-80A0D59B3D5C}" type="presOf" srcId="{6B7818A7-A845-4698-8859-0044FD2506BE}" destId="{AF3AF0F8-1496-4A6A-B8FE-48606D85240A}" srcOrd="1" destOrd="0" presId="urn:microsoft.com/office/officeart/2005/8/layout/hProcess10"/>
    <dgm:cxn modelId="{13BF6CFA-2501-4885-AC07-A2352B1C4E73}" type="presOf" srcId="{E0DDE43C-C1F1-47E2-A3E7-B264DDE7F968}" destId="{982DCB8D-67FC-4394-994E-912BBB52AAD2}" srcOrd="0" destOrd="0" presId="urn:microsoft.com/office/officeart/2005/8/layout/hProcess10"/>
    <dgm:cxn modelId="{7C27D291-FB46-4C12-8F24-9BAC66AB3A44}" type="presOf" srcId="{7B871E87-97DE-463F-95FF-A8D0E2032171}" destId="{4BCDF47C-3DA2-45C3-AAA5-5AFA1A4D96E2}" srcOrd="0" destOrd="2" presId="urn:microsoft.com/office/officeart/2005/8/layout/hProcess10"/>
    <dgm:cxn modelId="{EE501736-0F5B-4880-92CB-A76CC05EE96B}" type="presOf" srcId="{68BBE42B-E7F3-4543-8B29-74D74AA5C2F0}" destId="{A12E171F-AACC-4638-9CEA-BF46E0253081}" srcOrd="0" destOrd="3" presId="urn:microsoft.com/office/officeart/2005/8/layout/hProcess10"/>
    <dgm:cxn modelId="{B4A1E4EA-477E-4EA3-B494-61491845E9B2}" srcId="{F62E2D14-B3D7-4B9A-8EA1-0A9B6C6C02CB}" destId="{57844BAA-9B39-486C-AED5-72EE985AB96D}" srcOrd="1" destOrd="0" parTransId="{B8458CC9-A317-4C49-8390-DEBBCB52C2B8}" sibTransId="{2057ED4E-43D1-4189-8D68-5890026152D5}"/>
    <dgm:cxn modelId="{C09951F3-7F35-4227-9B86-732575F0CEC0}" srcId="{F62E2D14-B3D7-4B9A-8EA1-0A9B6C6C02CB}" destId="{68BBE42B-E7F3-4543-8B29-74D74AA5C2F0}" srcOrd="2" destOrd="0" parTransId="{75DB400F-2101-48ED-AF2A-7958617A23B7}" sibTransId="{F9F9204E-1F37-4217-B711-B3B71A459B4A}"/>
    <dgm:cxn modelId="{A7CF6244-B129-40FC-8AE4-E140594DD805}" srcId="{3FD27488-5096-48C6-8E95-33DA74DFDF7D}" destId="{F621BCFB-3BBB-490B-93F6-3DD812B70FEA}" srcOrd="0" destOrd="0" parTransId="{EC77614C-8AF2-4738-8C27-8AC217FC6388}" sibTransId="{C0EAAFD2-E2D4-44F5-A291-F1705DC7F710}"/>
    <dgm:cxn modelId="{6596D328-B256-4D3E-9713-E2A6D26A04DE}" srcId="{E0DDE43C-C1F1-47E2-A3E7-B264DDE7F968}" destId="{F62E2D14-B3D7-4B9A-8EA1-0A9B6C6C02CB}" srcOrd="0" destOrd="0" parTransId="{3C53B4EF-DAF6-4085-86F4-6D89BE51F985}" sibTransId="{1B733836-EC37-4D1C-92B0-E7DDD67B6470}"/>
    <dgm:cxn modelId="{7212FC0C-1036-4BB8-AC13-7EEC153A9BDE}" srcId="{3FD27488-5096-48C6-8E95-33DA74DFDF7D}" destId="{7B871E87-97DE-463F-95FF-A8D0E2032171}" srcOrd="1" destOrd="0" parTransId="{CF4E9D0E-0FE5-48F3-8B97-BD07BC13894E}" sibTransId="{8B013E23-D82E-49D1-9C00-F7B75240EA81}"/>
    <dgm:cxn modelId="{EC81C04F-D7BC-4CFC-84D2-7D0AFB17A86A}" type="presOf" srcId="{6B7818A7-A845-4698-8859-0044FD2506BE}" destId="{57F78CB5-D820-4003-A790-A812A45B8408}" srcOrd="0" destOrd="0" presId="urn:microsoft.com/office/officeart/2005/8/layout/hProcess10"/>
    <dgm:cxn modelId="{E378C51E-5A83-4A71-90BD-B6BE202397F2}" srcId="{E0DDE43C-C1F1-47E2-A3E7-B264DDE7F968}" destId="{3FD27488-5096-48C6-8E95-33DA74DFDF7D}" srcOrd="2" destOrd="0" parTransId="{3E892B0A-663B-41FE-9C1A-2BF46E91DE6B}" sibTransId="{6B7818A7-A845-4698-8859-0044FD2506BE}"/>
    <dgm:cxn modelId="{93FB7BBF-C0FB-4ED7-ACB1-4CBE76C63E77}" type="presOf" srcId="{F621BCFB-3BBB-490B-93F6-3DD812B70FEA}" destId="{4BCDF47C-3DA2-45C3-AAA5-5AFA1A4D96E2}" srcOrd="0" destOrd="1" presId="urn:microsoft.com/office/officeart/2005/8/layout/hProcess10"/>
    <dgm:cxn modelId="{41DEB88D-A2AF-46D7-B550-6E1902A485FE}" type="presOf" srcId="{14080EAD-6314-44FA-808D-DDD5553204E3}" destId="{E360E579-B86A-44BF-B036-079F71FC1E12}" srcOrd="0" destOrd="0" presId="urn:microsoft.com/office/officeart/2005/8/layout/hProcess10"/>
    <dgm:cxn modelId="{AF9318B2-5C51-48C2-8DA4-7DC561CA9AA7}" type="presParOf" srcId="{982DCB8D-67FC-4394-994E-912BBB52AAD2}" destId="{7BAD41B5-26AB-458A-AEBC-4CB811280762}" srcOrd="0" destOrd="0" presId="urn:microsoft.com/office/officeart/2005/8/layout/hProcess10"/>
    <dgm:cxn modelId="{C8B5B273-8B41-4CDE-A832-B85E7663ABF0}" type="presParOf" srcId="{7BAD41B5-26AB-458A-AEBC-4CB811280762}" destId="{3B181192-FD89-44F2-8739-ECC432F2C320}" srcOrd="0" destOrd="0" presId="urn:microsoft.com/office/officeart/2005/8/layout/hProcess10"/>
    <dgm:cxn modelId="{310EF231-D900-4102-9312-F771DF7769EB}" type="presParOf" srcId="{7BAD41B5-26AB-458A-AEBC-4CB811280762}" destId="{A12E171F-AACC-4638-9CEA-BF46E0253081}" srcOrd="1" destOrd="0" presId="urn:microsoft.com/office/officeart/2005/8/layout/hProcess10"/>
    <dgm:cxn modelId="{CA363A68-E78C-436D-B6E8-CB68388FA4BF}" type="presParOf" srcId="{982DCB8D-67FC-4394-994E-912BBB52AAD2}" destId="{B91BC01F-AA9D-4793-ACF0-3C691AC015BF}" srcOrd="1" destOrd="0" presId="urn:microsoft.com/office/officeart/2005/8/layout/hProcess10"/>
    <dgm:cxn modelId="{2939225F-13C0-4C17-9B97-74B3966E1AAE}" type="presParOf" srcId="{B91BC01F-AA9D-4793-ACF0-3C691AC015BF}" destId="{6821F44D-18C2-4DC0-A338-A38B7CC334BE}" srcOrd="0" destOrd="0" presId="urn:microsoft.com/office/officeart/2005/8/layout/hProcess10"/>
    <dgm:cxn modelId="{D0E24426-E109-4DD5-8346-6CC6379D89D3}" type="presParOf" srcId="{982DCB8D-67FC-4394-994E-912BBB52AAD2}" destId="{337197D9-2F58-4406-A9F8-176A9CDCE018}" srcOrd="2" destOrd="0" presId="urn:microsoft.com/office/officeart/2005/8/layout/hProcess10"/>
    <dgm:cxn modelId="{5ADDE3F3-9D1F-4CD0-9B1B-20C0D41A3714}" type="presParOf" srcId="{337197D9-2F58-4406-A9F8-176A9CDCE018}" destId="{76D70236-82E9-4C28-9205-7261E94F3BE3}" srcOrd="0" destOrd="0" presId="urn:microsoft.com/office/officeart/2005/8/layout/hProcess10"/>
    <dgm:cxn modelId="{483356E0-2442-47D3-AC2A-701048B03826}" type="presParOf" srcId="{337197D9-2F58-4406-A9F8-176A9CDCE018}" destId="{E360E579-B86A-44BF-B036-079F71FC1E12}" srcOrd="1" destOrd="0" presId="urn:microsoft.com/office/officeart/2005/8/layout/hProcess10"/>
    <dgm:cxn modelId="{0D074A52-D99B-4445-A5DD-34431189BBC5}" type="presParOf" srcId="{982DCB8D-67FC-4394-994E-912BBB52AAD2}" destId="{02F38883-21C6-43EC-8147-C16969F1CD25}" srcOrd="3" destOrd="0" presId="urn:microsoft.com/office/officeart/2005/8/layout/hProcess10"/>
    <dgm:cxn modelId="{B063950C-1368-486F-B4CA-9005C921B914}" type="presParOf" srcId="{02F38883-21C6-43EC-8147-C16969F1CD25}" destId="{8A045963-318C-42E5-8DA2-5633C967D363}" srcOrd="0" destOrd="0" presId="urn:microsoft.com/office/officeart/2005/8/layout/hProcess10"/>
    <dgm:cxn modelId="{6DB7FAE6-B98E-44FF-89EF-D953ECED978E}" type="presParOf" srcId="{982DCB8D-67FC-4394-994E-912BBB52AAD2}" destId="{874905D7-A0A1-4617-A925-6013FA2A8B1D}" srcOrd="4" destOrd="0" presId="urn:microsoft.com/office/officeart/2005/8/layout/hProcess10"/>
    <dgm:cxn modelId="{679F0132-C853-46A2-B417-49E4581EF4EF}" type="presParOf" srcId="{874905D7-A0A1-4617-A925-6013FA2A8B1D}" destId="{92E56DFB-564D-4244-8B6E-3EDCF6FF67A7}" srcOrd="0" destOrd="0" presId="urn:microsoft.com/office/officeart/2005/8/layout/hProcess10"/>
    <dgm:cxn modelId="{4E98CE7A-F468-4E9A-8D77-F0DCAB2A5AE7}" type="presParOf" srcId="{874905D7-A0A1-4617-A925-6013FA2A8B1D}" destId="{4BCDF47C-3DA2-45C3-AAA5-5AFA1A4D96E2}" srcOrd="1" destOrd="0" presId="urn:microsoft.com/office/officeart/2005/8/layout/hProcess10"/>
    <dgm:cxn modelId="{91AA94E6-6016-4F11-855E-1EFBBD0E762D}" type="presParOf" srcId="{982DCB8D-67FC-4394-994E-912BBB52AAD2}" destId="{57F78CB5-D820-4003-A790-A812A45B8408}" srcOrd="5" destOrd="0" presId="urn:microsoft.com/office/officeart/2005/8/layout/hProcess10"/>
    <dgm:cxn modelId="{34D28C35-DCA0-49D6-80B5-848432350800}" type="presParOf" srcId="{57F78CB5-D820-4003-A790-A812A45B8408}" destId="{AF3AF0F8-1496-4A6A-B8FE-48606D85240A}" srcOrd="0" destOrd="0" presId="urn:microsoft.com/office/officeart/2005/8/layout/hProcess10"/>
    <dgm:cxn modelId="{E43972DC-A6FE-486D-8A45-9E66D55B0ECD}" type="presParOf" srcId="{982DCB8D-67FC-4394-994E-912BBB52AAD2}" destId="{2B169709-8BB0-4FC4-8989-1221DD27D91B}" srcOrd="6" destOrd="0" presId="urn:microsoft.com/office/officeart/2005/8/layout/hProcess10"/>
    <dgm:cxn modelId="{3ABF17A8-61D9-4535-B004-B984350EE2EE}" type="presParOf" srcId="{2B169709-8BB0-4FC4-8989-1221DD27D91B}" destId="{82DA8BE2-89DB-4D2C-A43E-85AC2290FBB0}" srcOrd="0" destOrd="0" presId="urn:microsoft.com/office/officeart/2005/8/layout/hProcess10"/>
    <dgm:cxn modelId="{0551FC3B-7916-49E4-8DB4-61C3E4BF3D80}" type="presParOf" srcId="{2B169709-8BB0-4FC4-8989-1221DD27D91B}" destId="{5ABEBA46-AE4C-4780-8FD9-9C0B4939148A}" srcOrd="1" destOrd="0" presId="urn:microsoft.com/office/officeart/2005/8/layout/hProcess1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81192-FD89-44F2-8739-ECC432F2C320}">
      <dsp:nvSpPr>
        <dsp:cNvPr id="0" name=""/>
        <dsp:cNvSpPr/>
      </dsp:nvSpPr>
      <dsp:spPr>
        <a:xfrm>
          <a:off x="1027" y="586348"/>
          <a:ext cx="1337294" cy="1337294"/>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2E171F-AACC-4638-9CEA-BF46E0253081}">
      <dsp:nvSpPr>
        <dsp:cNvPr id="0" name=""/>
        <dsp:cNvSpPr/>
      </dsp:nvSpPr>
      <dsp:spPr>
        <a:xfrm>
          <a:off x="0" y="599293"/>
          <a:ext cx="1337294" cy="13372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Graduate Competence</a:t>
          </a:r>
          <a:endParaRPr lang="en-US" sz="1600" kern="1200" dirty="0"/>
        </a:p>
        <a:p>
          <a:pPr marL="114300" lvl="1" indent="-114300" algn="l" defTabSz="533400">
            <a:lnSpc>
              <a:spcPct val="90000"/>
            </a:lnSpc>
            <a:spcBef>
              <a:spcPct val="0"/>
            </a:spcBef>
            <a:spcAft>
              <a:spcPct val="15000"/>
            </a:spcAft>
            <a:buChar char="••"/>
          </a:pPr>
          <a:r>
            <a:rPr lang="en-US" sz="1200" kern="1200" dirty="0" smtClean="0"/>
            <a:t>Attitude</a:t>
          </a:r>
          <a:endParaRPr lang="en-US" sz="1200" kern="1200" dirty="0"/>
        </a:p>
        <a:p>
          <a:pPr marL="114300" lvl="1" indent="-114300" algn="l" defTabSz="533400">
            <a:lnSpc>
              <a:spcPct val="90000"/>
            </a:lnSpc>
            <a:spcBef>
              <a:spcPct val="0"/>
            </a:spcBef>
            <a:spcAft>
              <a:spcPct val="15000"/>
            </a:spcAft>
            <a:buChar char="••"/>
          </a:pPr>
          <a:r>
            <a:rPr lang="en-US" sz="1200" kern="1200" dirty="0" smtClean="0"/>
            <a:t>Knowledge</a:t>
          </a:r>
          <a:endParaRPr lang="en-US" sz="1200" kern="1200" dirty="0"/>
        </a:p>
        <a:p>
          <a:pPr marL="114300" lvl="1" indent="-114300" algn="l" defTabSz="533400">
            <a:lnSpc>
              <a:spcPct val="90000"/>
            </a:lnSpc>
            <a:spcBef>
              <a:spcPct val="0"/>
            </a:spcBef>
            <a:spcAft>
              <a:spcPct val="15000"/>
            </a:spcAft>
            <a:buChar char="••"/>
          </a:pPr>
          <a:r>
            <a:rPr lang="en-US" sz="1200" kern="1200" dirty="0" smtClean="0"/>
            <a:t>Skill</a:t>
          </a:r>
          <a:endParaRPr lang="en-US" sz="1200" kern="1200" dirty="0"/>
        </a:p>
      </dsp:txBody>
      <dsp:txXfrm>
        <a:off x="39168" y="638461"/>
        <a:ext cx="1258958" cy="1258958"/>
      </dsp:txXfrm>
    </dsp:sp>
    <dsp:sp modelId="{B91BC01F-AA9D-4793-ACF0-3C691AC015BF}">
      <dsp:nvSpPr>
        <dsp:cNvPr id="0" name=""/>
        <dsp:cNvSpPr/>
      </dsp:nvSpPr>
      <dsp:spPr>
        <a:xfrm>
          <a:off x="1595913" y="1094329"/>
          <a:ext cx="257592" cy="3213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595913" y="1158596"/>
        <a:ext cx="180314" cy="192799"/>
      </dsp:txXfrm>
    </dsp:sp>
    <dsp:sp modelId="{76D70236-82E9-4C28-9205-7261E94F3BE3}">
      <dsp:nvSpPr>
        <dsp:cNvPr id="0" name=""/>
        <dsp:cNvSpPr/>
      </dsp:nvSpPr>
      <dsp:spPr>
        <a:xfrm>
          <a:off x="2074299" y="586348"/>
          <a:ext cx="1337294" cy="1337294"/>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60E579-B86A-44BF-B036-079F71FC1E12}">
      <dsp:nvSpPr>
        <dsp:cNvPr id="0" name=""/>
        <dsp:cNvSpPr/>
      </dsp:nvSpPr>
      <dsp:spPr>
        <a:xfrm>
          <a:off x="2059121" y="599293"/>
          <a:ext cx="1337294" cy="13372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Standard of Contents</a:t>
          </a:r>
          <a:endParaRPr lang="en-US" sz="1600" kern="1200" dirty="0"/>
        </a:p>
      </dsp:txBody>
      <dsp:txXfrm>
        <a:off x="2098289" y="638461"/>
        <a:ext cx="1258958" cy="1258958"/>
      </dsp:txXfrm>
    </dsp:sp>
    <dsp:sp modelId="{02F38883-21C6-43EC-8147-C16969F1CD25}">
      <dsp:nvSpPr>
        <dsp:cNvPr id="0" name=""/>
        <dsp:cNvSpPr/>
      </dsp:nvSpPr>
      <dsp:spPr>
        <a:xfrm>
          <a:off x="3669185" y="1094329"/>
          <a:ext cx="257592" cy="3213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669185" y="1158596"/>
        <a:ext cx="180314" cy="192799"/>
      </dsp:txXfrm>
    </dsp:sp>
    <dsp:sp modelId="{92E56DFB-564D-4244-8B6E-3EDCF6FF67A7}">
      <dsp:nvSpPr>
        <dsp:cNvPr id="0" name=""/>
        <dsp:cNvSpPr/>
      </dsp:nvSpPr>
      <dsp:spPr>
        <a:xfrm>
          <a:off x="4147571" y="586348"/>
          <a:ext cx="1337294" cy="1337294"/>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CDF47C-3DA2-45C3-AAA5-5AFA1A4D96E2}">
      <dsp:nvSpPr>
        <dsp:cNvPr id="0" name=""/>
        <dsp:cNvSpPr/>
      </dsp:nvSpPr>
      <dsp:spPr>
        <a:xfrm>
          <a:off x="4172914" y="599293"/>
          <a:ext cx="1337294" cy="13372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Curriculum</a:t>
          </a:r>
          <a:endParaRPr lang="en-US" sz="1600" kern="1200" dirty="0"/>
        </a:p>
        <a:p>
          <a:pPr marL="114300" lvl="1" indent="-114300" algn="l" defTabSz="533400">
            <a:lnSpc>
              <a:spcPct val="90000"/>
            </a:lnSpc>
            <a:spcBef>
              <a:spcPct val="0"/>
            </a:spcBef>
            <a:spcAft>
              <a:spcPct val="15000"/>
            </a:spcAft>
            <a:buChar char="••"/>
          </a:pPr>
          <a:r>
            <a:rPr lang="en-US" sz="1200" kern="1200" dirty="0" smtClean="0"/>
            <a:t>Core Competence</a:t>
          </a:r>
          <a:endParaRPr lang="en-US" sz="1200" kern="1200" dirty="0"/>
        </a:p>
        <a:p>
          <a:pPr marL="114300" lvl="1" indent="-114300" algn="l" defTabSz="533400">
            <a:lnSpc>
              <a:spcPct val="90000"/>
            </a:lnSpc>
            <a:spcBef>
              <a:spcPct val="0"/>
            </a:spcBef>
            <a:spcAft>
              <a:spcPct val="15000"/>
            </a:spcAft>
            <a:buChar char="••"/>
          </a:pPr>
          <a:r>
            <a:rPr lang="en-US" sz="1200" kern="1200" dirty="0" smtClean="0"/>
            <a:t>Basic Competence</a:t>
          </a:r>
          <a:endParaRPr lang="en-US" sz="1200" kern="1200" dirty="0"/>
        </a:p>
      </dsp:txBody>
      <dsp:txXfrm>
        <a:off x="4212082" y="638461"/>
        <a:ext cx="1258958" cy="1258958"/>
      </dsp:txXfrm>
    </dsp:sp>
    <dsp:sp modelId="{57F78CB5-D820-4003-A790-A812A45B8408}">
      <dsp:nvSpPr>
        <dsp:cNvPr id="0" name=""/>
        <dsp:cNvSpPr/>
      </dsp:nvSpPr>
      <dsp:spPr>
        <a:xfrm>
          <a:off x="5742458" y="1094329"/>
          <a:ext cx="257592" cy="3213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5742458" y="1158596"/>
        <a:ext cx="180314" cy="192799"/>
      </dsp:txXfrm>
    </dsp:sp>
    <dsp:sp modelId="{82DA8BE2-89DB-4D2C-A43E-85AC2290FBB0}">
      <dsp:nvSpPr>
        <dsp:cNvPr id="0" name=""/>
        <dsp:cNvSpPr/>
      </dsp:nvSpPr>
      <dsp:spPr>
        <a:xfrm>
          <a:off x="6220843" y="586348"/>
          <a:ext cx="1337294" cy="1337294"/>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BEBA46-AE4C-4780-8FD9-9C0B4939148A}">
      <dsp:nvSpPr>
        <dsp:cNvPr id="0" name=""/>
        <dsp:cNvSpPr/>
      </dsp:nvSpPr>
      <dsp:spPr>
        <a:xfrm>
          <a:off x="6246186" y="599293"/>
          <a:ext cx="1337294" cy="13372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Syllabus</a:t>
          </a:r>
        </a:p>
        <a:p>
          <a:pPr lvl="0" algn="ctr" defTabSz="711200">
            <a:lnSpc>
              <a:spcPct val="90000"/>
            </a:lnSpc>
            <a:spcBef>
              <a:spcPct val="0"/>
            </a:spcBef>
            <a:spcAft>
              <a:spcPct val="35000"/>
            </a:spcAft>
          </a:pPr>
          <a:r>
            <a:rPr lang="en-US" sz="1600" kern="1200" dirty="0" smtClean="0"/>
            <a:t>Lesson plan</a:t>
          </a:r>
          <a:endParaRPr lang="en-US" sz="1600" kern="1200" dirty="0"/>
        </a:p>
      </dsp:txBody>
      <dsp:txXfrm>
        <a:off x="6285354" y="638461"/>
        <a:ext cx="1258958" cy="12589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763" cy="466725"/>
          </a:xfrm>
          <a:prstGeom prst="rect">
            <a:avLst/>
          </a:prstGeom>
        </p:spPr>
        <p:txBody>
          <a:bodyPr vert="horz" lIns="93662" tIns="46831" rIns="93662" bIns="4683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90975" y="0"/>
            <a:ext cx="3052763" cy="466725"/>
          </a:xfrm>
          <a:prstGeom prst="rect">
            <a:avLst/>
          </a:prstGeom>
        </p:spPr>
        <p:txBody>
          <a:bodyPr vert="horz" lIns="93662" tIns="46831" rIns="93662" bIns="46831" rtlCol="0"/>
          <a:lstStyle>
            <a:lvl1pPr algn="r" fontAlgn="auto">
              <a:spcBef>
                <a:spcPts val="0"/>
              </a:spcBef>
              <a:spcAft>
                <a:spcPts val="0"/>
              </a:spcAft>
              <a:defRPr sz="1200">
                <a:latin typeface="+mn-lt"/>
                <a:cs typeface="+mn-cs"/>
              </a:defRPr>
            </a:lvl1pPr>
          </a:lstStyle>
          <a:p>
            <a:pPr>
              <a:defRPr/>
            </a:pPr>
            <a:fld id="{D088A804-44CE-4EEC-B908-270B35692902}" type="datetimeFigureOut">
              <a:rPr lang="en-US"/>
              <a:pPr>
                <a:defRPr/>
              </a:pPr>
              <a:t>2/17/2016</a:t>
            </a:fld>
            <a:endParaRPr lang="en-US"/>
          </a:p>
        </p:txBody>
      </p:sp>
      <p:sp>
        <p:nvSpPr>
          <p:cNvPr id="4" name="Footer Placeholder 3"/>
          <p:cNvSpPr>
            <a:spLocks noGrp="1"/>
          </p:cNvSpPr>
          <p:nvPr>
            <p:ph type="ftr" sz="quarter" idx="2"/>
          </p:nvPr>
        </p:nvSpPr>
        <p:spPr>
          <a:xfrm>
            <a:off x="0" y="8877300"/>
            <a:ext cx="3052763" cy="466725"/>
          </a:xfrm>
          <a:prstGeom prst="rect">
            <a:avLst/>
          </a:prstGeom>
        </p:spPr>
        <p:txBody>
          <a:bodyPr vert="horz" lIns="93662" tIns="46831" rIns="93662" bIns="46831"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90975" y="8877300"/>
            <a:ext cx="3052763" cy="466725"/>
          </a:xfrm>
          <a:prstGeom prst="rect">
            <a:avLst/>
          </a:prstGeom>
        </p:spPr>
        <p:txBody>
          <a:bodyPr vert="horz" lIns="93662" tIns="46831" rIns="93662" bIns="46831" rtlCol="0" anchor="b"/>
          <a:lstStyle>
            <a:lvl1pPr algn="r" fontAlgn="auto">
              <a:spcBef>
                <a:spcPts val="0"/>
              </a:spcBef>
              <a:spcAft>
                <a:spcPts val="0"/>
              </a:spcAft>
              <a:defRPr sz="1200">
                <a:latin typeface="+mn-lt"/>
                <a:cs typeface="+mn-cs"/>
              </a:defRPr>
            </a:lvl1pPr>
          </a:lstStyle>
          <a:p>
            <a:pPr>
              <a:defRPr/>
            </a:pPr>
            <a:fld id="{80FAA6F8-ABCF-4484-93C3-DD62675843BB}" type="slidenum">
              <a:rPr lang="en-US"/>
              <a:pPr>
                <a:defRPr/>
              </a:pPr>
              <a:t>‹#›</a:t>
            </a:fld>
            <a:endParaRPr lang="en-US"/>
          </a:p>
        </p:txBody>
      </p:sp>
    </p:spTree>
    <p:extLst>
      <p:ext uri="{BB962C8B-B14F-4D97-AF65-F5344CB8AC3E}">
        <p14:creationId xmlns:p14="http://schemas.microsoft.com/office/powerpoint/2010/main" val="2723033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763" cy="466725"/>
          </a:xfrm>
          <a:prstGeom prst="rect">
            <a:avLst/>
          </a:prstGeom>
        </p:spPr>
        <p:txBody>
          <a:bodyPr vert="horz" lIns="93662" tIns="46831" rIns="93662" bIns="46831"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990975" y="0"/>
            <a:ext cx="3052763" cy="466725"/>
          </a:xfrm>
          <a:prstGeom prst="rect">
            <a:avLst/>
          </a:prstGeom>
        </p:spPr>
        <p:txBody>
          <a:bodyPr vert="horz" lIns="93662" tIns="46831" rIns="93662" bIns="46831" rtlCol="0"/>
          <a:lstStyle>
            <a:lvl1pPr algn="r" fontAlgn="auto">
              <a:spcBef>
                <a:spcPts val="0"/>
              </a:spcBef>
              <a:spcAft>
                <a:spcPts val="0"/>
              </a:spcAft>
              <a:defRPr sz="1200">
                <a:latin typeface="+mn-lt"/>
                <a:cs typeface="+mn-cs"/>
              </a:defRPr>
            </a:lvl1pPr>
          </a:lstStyle>
          <a:p>
            <a:pPr>
              <a:defRPr/>
            </a:pPr>
            <a:fld id="{3FA37489-B506-4167-A639-E08D093E8B9F}" type="datetimeFigureOut">
              <a:rPr lang="id-ID"/>
              <a:pPr>
                <a:defRPr/>
              </a:pPr>
              <a:t>17/02/2016</a:t>
            </a:fld>
            <a:endParaRPr lang="id-ID"/>
          </a:p>
        </p:txBody>
      </p:sp>
      <p:sp>
        <p:nvSpPr>
          <p:cNvPr id="4" name="Slide Image Placeholder 3"/>
          <p:cNvSpPr>
            <a:spLocks noGrp="1" noRot="1" noChangeAspect="1"/>
          </p:cNvSpPr>
          <p:nvPr>
            <p:ph type="sldImg" idx="2"/>
          </p:nvPr>
        </p:nvSpPr>
        <p:spPr>
          <a:xfrm>
            <a:off x="1187450" y="701675"/>
            <a:ext cx="4670425" cy="3503613"/>
          </a:xfrm>
          <a:prstGeom prst="rect">
            <a:avLst/>
          </a:prstGeom>
          <a:noFill/>
          <a:ln w="12700">
            <a:solidFill>
              <a:prstClr val="black"/>
            </a:solidFill>
          </a:ln>
        </p:spPr>
        <p:txBody>
          <a:bodyPr vert="horz" lIns="93662" tIns="46831" rIns="93662" bIns="46831" rtlCol="0" anchor="ctr"/>
          <a:lstStyle/>
          <a:p>
            <a:pPr lvl="0"/>
            <a:endParaRPr lang="id-ID" noProof="0"/>
          </a:p>
        </p:txBody>
      </p:sp>
      <p:sp>
        <p:nvSpPr>
          <p:cNvPr id="5" name="Notes Placeholder 4"/>
          <p:cNvSpPr>
            <a:spLocks noGrp="1"/>
          </p:cNvSpPr>
          <p:nvPr>
            <p:ph type="body" sz="quarter" idx="3"/>
          </p:nvPr>
        </p:nvSpPr>
        <p:spPr>
          <a:xfrm>
            <a:off x="704850" y="4438650"/>
            <a:ext cx="5635625" cy="4205288"/>
          </a:xfrm>
          <a:prstGeom prst="rect">
            <a:avLst/>
          </a:prstGeom>
        </p:spPr>
        <p:txBody>
          <a:bodyPr vert="horz" lIns="93662" tIns="46831" rIns="93662" bIns="4683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877300"/>
            <a:ext cx="3052763" cy="466725"/>
          </a:xfrm>
          <a:prstGeom prst="rect">
            <a:avLst/>
          </a:prstGeom>
        </p:spPr>
        <p:txBody>
          <a:bodyPr vert="horz" lIns="93662" tIns="46831" rIns="93662" bIns="46831"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990975" y="8877300"/>
            <a:ext cx="3052763" cy="466725"/>
          </a:xfrm>
          <a:prstGeom prst="rect">
            <a:avLst/>
          </a:prstGeom>
        </p:spPr>
        <p:txBody>
          <a:bodyPr vert="horz" lIns="93662" tIns="46831" rIns="93662" bIns="46831" rtlCol="0" anchor="b"/>
          <a:lstStyle>
            <a:lvl1pPr algn="r" fontAlgn="auto">
              <a:spcBef>
                <a:spcPts val="0"/>
              </a:spcBef>
              <a:spcAft>
                <a:spcPts val="0"/>
              </a:spcAft>
              <a:defRPr sz="1200">
                <a:latin typeface="+mn-lt"/>
                <a:cs typeface="+mn-cs"/>
              </a:defRPr>
            </a:lvl1pPr>
          </a:lstStyle>
          <a:p>
            <a:pPr>
              <a:defRPr/>
            </a:pPr>
            <a:fld id="{EE4E3E20-F6D2-47EC-B904-CEC486D7CE3D}" type="slidenum">
              <a:rPr lang="id-ID"/>
              <a:pPr>
                <a:defRPr/>
              </a:pPr>
              <a:t>‹#›</a:t>
            </a:fld>
            <a:endParaRPr lang="id-ID"/>
          </a:p>
        </p:txBody>
      </p:sp>
    </p:spTree>
    <p:extLst>
      <p:ext uri="{BB962C8B-B14F-4D97-AF65-F5344CB8AC3E}">
        <p14:creationId xmlns:p14="http://schemas.microsoft.com/office/powerpoint/2010/main" val="2021581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D2F82F3-B9D1-4067-ABC2-0834F35DEC8C}"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582E7F5A-7F74-4BAA-B250-65CD3DEAC507}" type="slidenum">
              <a:rPr lang="id-ID" smtClean="0">
                <a:solidFill>
                  <a:prstClr val="black"/>
                </a:solidFill>
              </a:rPr>
              <a:pPr>
                <a:defRPr/>
              </a:pPr>
              <a:t>2</a:t>
            </a:fld>
            <a:endParaRPr lang="id-ID"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582E7F5A-7F74-4BAA-B250-65CD3DEAC507}" type="slidenum">
              <a:rPr lang="id-ID" smtClean="0">
                <a:solidFill>
                  <a:prstClr val="black"/>
                </a:solidFill>
              </a:rPr>
              <a:pPr>
                <a:defRPr/>
              </a:pPr>
              <a:t>3</a:t>
            </a:fld>
            <a:endParaRPr lang="id-ID"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82E7F5A-7F74-4BAA-B250-65CD3DEAC507}" type="slidenum">
              <a:rPr lang="id-ID" smtClean="0"/>
              <a:pPr fontAlgn="base">
                <a:spcBef>
                  <a:spcPct val="0"/>
                </a:spcBef>
                <a:spcAft>
                  <a:spcPct val="0"/>
                </a:spcAft>
                <a:defRPr/>
              </a:pPr>
              <a:t>4</a:t>
            </a:fld>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CFEAE3D5-BBD1-471D-9326-BCC0898D3AAD}" type="slidenum">
              <a:rPr lang="id-ID" smtClean="0">
                <a:solidFill>
                  <a:prstClr val="black"/>
                </a:solidFill>
              </a:rPr>
              <a:pPr>
                <a:defRPr/>
              </a:pPr>
              <a:t>5</a:t>
            </a:fld>
            <a:endParaRPr lang="id-ID"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CFEAE3D5-BBD1-471D-9326-BCC0898D3AAD}" type="slidenum">
              <a:rPr lang="id-ID" smtClean="0">
                <a:solidFill>
                  <a:prstClr val="black"/>
                </a:solidFill>
              </a:rPr>
              <a:pPr>
                <a:defRPr/>
              </a:pPr>
              <a:t>6</a:t>
            </a:fld>
            <a:endParaRPr lang="id-ID"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582E7F5A-7F74-4BAA-B250-65CD3DEAC507}" type="slidenum">
              <a:rPr lang="id-ID" smtClean="0">
                <a:solidFill>
                  <a:prstClr val="black"/>
                </a:solidFill>
              </a:rPr>
              <a:pPr>
                <a:defRPr/>
              </a:pPr>
              <a:t>7</a:t>
            </a:fld>
            <a:endParaRPr lang="id-ID"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pPr>
              <a:defRPr/>
            </a:pPr>
            <a:fld id="{E3CE82F1-98FB-4ED7-AC5F-F14EE856E11E}" type="datetimeFigureOut">
              <a:rPr lang="id-ID"/>
              <a:pPr>
                <a:defRPr/>
              </a:pPr>
              <a:t>17/02/2016</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20D12BCB-4A1E-4DEC-A1DF-DD1699572324}" type="slidenum">
              <a:rPr lang="id-ID"/>
              <a:pPr>
                <a:defRPr/>
              </a:pPr>
              <a:t>‹#›</a:t>
            </a:fld>
            <a:endParaRPr lang="id-ID"/>
          </a:p>
        </p:txBody>
      </p:sp>
    </p:spTree>
    <p:extLst>
      <p:ext uri="{BB962C8B-B14F-4D97-AF65-F5344CB8AC3E}">
        <p14:creationId xmlns:p14="http://schemas.microsoft.com/office/powerpoint/2010/main" val="282200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82D6CDCC-18FF-4A15-A774-3926239795CF}" type="datetimeFigureOut">
              <a:rPr lang="id-ID"/>
              <a:pPr>
                <a:defRPr/>
              </a:pPr>
              <a:t>17/02/2016</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3E4459D9-B447-41FF-93C4-E08B2E7E6694}" type="slidenum">
              <a:rPr lang="id-ID"/>
              <a:pPr>
                <a:defRPr/>
              </a:pPr>
              <a:t>‹#›</a:t>
            </a:fld>
            <a:endParaRPr lang="id-ID"/>
          </a:p>
        </p:txBody>
      </p:sp>
    </p:spTree>
    <p:extLst>
      <p:ext uri="{BB962C8B-B14F-4D97-AF65-F5344CB8AC3E}">
        <p14:creationId xmlns:p14="http://schemas.microsoft.com/office/powerpoint/2010/main" val="4230554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E8C330BB-1D73-46ED-999B-276CDB1202E1}" type="datetimeFigureOut">
              <a:rPr lang="id-ID"/>
              <a:pPr>
                <a:defRPr/>
              </a:pPr>
              <a:t>17/02/2016</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EF9E46BA-C59C-46FD-87DD-5A51E386217A}" type="slidenum">
              <a:rPr lang="id-ID"/>
              <a:pPr>
                <a:defRPr/>
              </a:pPr>
              <a:t>‹#›</a:t>
            </a:fld>
            <a:endParaRPr lang="id-ID"/>
          </a:p>
        </p:txBody>
      </p:sp>
    </p:spTree>
    <p:extLst>
      <p:ext uri="{BB962C8B-B14F-4D97-AF65-F5344CB8AC3E}">
        <p14:creationId xmlns:p14="http://schemas.microsoft.com/office/powerpoint/2010/main" val="517047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B8E74521-7EF0-4C77-A3DD-1803744827C8}" type="datetimeFigureOut">
              <a:rPr lang="id-ID"/>
              <a:pPr>
                <a:defRPr/>
              </a:pPr>
              <a:t>17/02/2016</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E49D4D83-7F03-4140-B12E-A9ED44A1FC5D}" type="slidenum">
              <a:rPr lang="id-ID"/>
              <a:pPr>
                <a:defRPr/>
              </a:pPr>
              <a:t>‹#›</a:t>
            </a:fld>
            <a:endParaRPr lang="id-ID"/>
          </a:p>
        </p:txBody>
      </p:sp>
    </p:spTree>
    <p:extLst>
      <p:ext uri="{BB962C8B-B14F-4D97-AF65-F5344CB8AC3E}">
        <p14:creationId xmlns:p14="http://schemas.microsoft.com/office/powerpoint/2010/main" val="116497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39DD8B-3A16-4DA7-9D2C-25EF915E3A21}" type="datetimeFigureOut">
              <a:rPr lang="id-ID"/>
              <a:pPr>
                <a:defRPr/>
              </a:pPr>
              <a:t>17/02/2016</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E11F0468-632A-4CA7-96BE-76380A596BC4}" type="slidenum">
              <a:rPr lang="id-ID"/>
              <a:pPr>
                <a:defRPr/>
              </a:pPr>
              <a:t>‹#›</a:t>
            </a:fld>
            <a:endParaRPr lang="id-ID"/>
          </a:p>
        </p:txBody>
      </p:sp>
    </p:spTree>
    <p:extLst>
      <p:ext uri="{BB962C8B-B14F-4D97-AF65-F5344CB8AC3E}">
        <p14:creationId xmlns:p14="http://schemas.microsoft.com/office/powerpoint/2010/main" val="122067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3"/>
          <p:cNvSpPr>
            <a:spLocks noGrp="1"/>
          </p:cNvSpPr>
          <p:nvPr>
            <p:ph type="dt" sz="half" idx="10"/>
          </p:nvPr>
        </p:nvSpPr>
        <p:spPr/>
        <p:txBody>
          <a:bodyPr/>
          <a:lstStyle>
            <a:lvl1pPr>
              <a:defRPr/>
            </a:lvl1pPr>
          </a:lstStyle>
          <a:p>
            <a:pPr>
              <a:defRPr/>
            </a:pPr>
            <a:fld id="{D4557372-70BF-44E9-BA98-822584D2ACBC}" type="datetimeFigureOut">
              <a:rPr lang="id-ID"/>
              <a:pPr>
                <a:defRPr/>
              </a:pPr>
              <a:t>17/02/2016</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624E0E18-C8EF-4C9C-A2F9-564C1313E66D}" type="slidenum">
              <a:rPr lang="id-ID"/>
              <a:pPr>
                <a:defRPr/>
              </a:pPr>
              <a:t>‹#›</a:t>
            </a:fld>
            <a:endParaRPr lang="id-ID"/>
          </a:p>
        </p:txBody>
      </p:sp>
    </p:spTree>
    <p:extLst>
      <p:ext uri="{BB962C8B-B14F-4D97-AF65-F5344CB8AC3E}">
        <p14:creationId xmlns:p14="http://schemas.microsoft.com/office/powerpoint/2010/main" val="49449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3"/>
          <p:cNvSpPr>
            <a:spLocks noGrp="1"/>
          </p:cNvSpPr>
          <p:nvPr>
            <p:ph type="dt" sz="half" idx="10"/>
          </p:nvPr>
        </p:nvSpPr>
        <p:spPr/>
        <p:txBody>
          <a:bodyPr/>
          <a:lstStyle>
            <a:lvl1pPr>
              <a:defRPr/>
            </a:lvl1pPr>
          </a:lstStyle>
          <a:p>
            <a:pPr>
              <a:defRPr/>
            </a:pPr>
            <a:fld id="{969848A8-5E3E-46F6-81F7-32E69F83A526}" type="datetimeFigureOut">
              <a:rPr lang="id-ID"/>
              <a:pPr>
                <a:defRPr/>
              </a:pPr>
              <a:t>17/02/2016</a:t>
            </a:fld>
            <a:endParaRPr lang="id-ID"/>
          </a:p>
        </p:txBody>
      </p:sp>
      <p:sp>
        <p:nvSpPr>
          <p:cNvPr id="8" name="Footer Placeholder 4"/>
          <p:cNvSpPr>
            <a:spLocks noGrp="1"/>
          </p:cNvSpPr>
          <p:nvPr>
            <p:ph type="ftr" sz="quarter" idx="11"/>
          </p:nvPr>
        </p:nvSpPr>
        <p:spPr/>
        <p:txBody>
          <a:bodyPr/>
          <a:lstStyle>
            <a:lvl1pPr>
              <a:defRPr/>
            </a:lvl1pPr>
          </a:lstStyle>
          <a:p>
            <a:pPr>
              <a:defRPr/>
            </a:pPr>
            <a:endParaRPr lang="id-ID"/>
          </a:p>
        </p:txBody>
      </p:sp>
      <p:sp>
        <p:nvSpPr>
          <p:cNvPr id="9" name="Slide Number Placeholder 5"/>
          <p:cNvSpPr>
            <a:spLocks noGrp="1"/>
          </p:cNvSpPr>
          <p:nvPr>
            <p:ph type="sldNum" sz="quarter" idx="12"/>
          </p:nvPr>
        </p:nvSpPr>
        <p:spPr/>
        <p:txBody>
          <a:bodyPr/>
          <a:lstStyle>
            <a:lvl1pPr>
              <a:defRPr/>
            </a:lvl1pPr>
          </a:lstStyle>
          <a:p>
            <a:pPr>
              <a:defRPr/>
            </a:pPr>
            <a:fld id="{0DC14456-4F63-42E0-8A34-66E47BA8FA1B}" type="slidenum">
              <a:rPr lang="id-ID"/>
              <a:pPr>
                <a:defRPr/>
              </a:pPr>
              <a:t>‹#›</a:t>
            </a:fld>
            <a:endParaRPr lang="id-ID"/>
          </a:p>
        </p:txBody>
      </p:sp>
    </p:spTree>
    <p:extLst>
      <p:ext uri="{BB962C8B-B14F-4D97-AF65-F5344CB8AC3E}">
        <p14:creationId xmlns:p14="http://schemas.microsoft.com/office/powerpoint/2010/main" val="365389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3"/>
          <p:cNvSpPr>
            <a:spLocks noGrp="1"/>
          </p:cNvSpPr>
          <p:nvPr>
            <p:ph type="dt" sz="half" idx="10"/>
          </p:nvPr>
        </p:nvSpPr>
        <p:spPr/>
        <p:txBody>
          <a:bodyPr/>
          <a:lstStyle>
            <a:lvl1pPr>
              <a:defRPr/>
            </a:lvl1pPr>
          </a:lstStyle>
          <a:p>
            <a:pPr>
              <a:defRPr/>
            </a:pPr>
            <a:fld id="{82DA4C4D-BFF8-4556-AEE0-612E74B574DC}" type="datetimeFigureOut">
              <a:rPr lang="id-ID"/>
              <a:pPr>
                <a:defRPr/>
              </a:pPr>
              <a:t>17/02/2016</a:t>
            </a:fld>
            <a:endParaRPr lang="id-ID"/>
          </a:p>
        </p:txBody>
      </p:sp>
      <p:sp>
        <p:nvSpPr>
          <p:cNvPr id="4" name="Footer Placeholder 4"/>
          <p:cNvSpPr>
            <a:spLocks noGrp="1"/>
          </p:cNvSpPr>
          <p:nvPr>
            <p:ph type="ftr" sz="quarter" idx="11"/>
          </p:nvPr>
        </p:nvSpPr>
        <p:spPr/>
        <p:txBody>
          <a:bodyPr/>
          <a:lstStyle>
            <a:lvl1pPr>
              <a:defRPr/>
            </a:lvl1pPr>
          </a:lstStyle>
          <a:p>
            <a:pPr>
              <a:defRPr/>
            </a:pPr>
            <a:endParaRPr lang="id-ID"/>
          </a:p>
        </p:txBody>
      </p:sp>
      <p:sp>
        <p:nvSpPr>
          <p:cNvPr id="5" name="Slide Number Placeholder 5"/>
          <p:cNvSpPr>
            <a:spLocks noGrp="1"/>
          </p:cNvSpPr>
          <p:nvPr>
            <p:ph type="sldNum" sz="quarter" idx="12"/>
          </p:nvPr>
        </p:nvSpPr>
        <p:spPr/>
        <p:txBody>
          <a:bodyPr/>
          <a:lstStyle>
            <a:lvl1pPr>
              <a:defRPr/>
            </a:lvl1pPr>
          </a:lstStyle>
          <a:p>
            <a:pPr>
              <a:defRPr/>
            </a:pPr>
            <a:fld id="{73864FB7-5B9F-48BA-B526-69738792DE4A}" type="slidenum">
              <a:rPr lang="id-ID"/>
              <a:pPr>
                <a:defRPr/>
              </a:pPr>
              <a:t>‹#›</a:t>
            </a:fld>
            <a:endParaRPr lang="id-ID"/>
          </a:p>
        </p:txBody>
      </p:sp>
    </p:spTree>
    <p:extLst>
      <p:ext uri="{BB962C8B-B14F-4D97-AF65-F5344CB8AC3E}">
        <p14:creationId xmlns:p14="http://schemas.microsoft.com/office/powerpoint/2010/main" val="70692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9AFE14-3C03-4830-A937-B3998CCDCD6E}" type="datetimeFigureOut">
              <a:rPr lang="id-ID"/>
              <a:pPr>
                <a:defRPr/>
              </a:pPr>
              <a:t>17/02/2016</a:t>
            </a:fld>
            <a:endParaRPr lang="id-ID"/>
          </a:p>
        </p:txBody>
      </p:sp>
      <p:sp>
        <p:nvSpPr>
          <p:cNvPr id="3" name="Footer Placeholder 4"/>
          <p:cNvSpPr>
            <a:spLocks noGrp="1"/>
          </p:cNvSpPr>
          <p:nvPr>
            <p:ph type="ftr" sz="quarter" idx="11"/>
          </p:nvPr>
        </p:nvSpPr>
        <p:spPr/>
        <p:txBody>
          <a:bodyPr/>
          <a:lstStyle>
            <a:lvl1pPr>
              <a:defRPr/>
            </a:lvl1pPr>
          </a:lstStyle>
          <a:p>
            <a:pPr>
              <a:defRPr/>
            </a:pPr>
            <a:endParaRPr lang="id-ID"/>
          </a:p>
        </p:txBody>
      </p:sp>
      <p:sp>
        <p:nvSpPr>
          <p:cNvPr id="4" name="Slide Number Placeholder 5"/>
          <p:cNvSpPr>
            <a:spLocks noGrp="1"/>
          </p:cNvSpPr>
          <p:nvPr>
            <p:ph type="sldNum" sz="quarter" idx="12"/>
          </p:nvPr>
        </p:nvSpPr>
        <p:spPr/>
        <p:txBody>
          <a:bodyPr/>
          <a:lstStyle>
            <a:lvl1pPr>
              <a:defRPr/>
            </a:lvl1pPr>
          </a:lstStyle>
          <a:p>
            <a:pPr>
              <a:defRPr/>
            </a:pPr>
            <a:fld id="{404C755A-AA5A-4881-9362-9D34554C256D}" type="slidenum">
              <a:rPr lang="id-ID"/>
              <a:pPr>
                <a:defRPr/>
              </a:pPr>
              <a:t>‹#›</a:t>
            </a:fld>
            <a:endParaRPr lang="id-ID"/>
          </a:p>
        </p:txBody>
      </p:sp>
    </p:spTree>
    <p:extLst>
      <p:ext uri="{BB962C8B-B14F-4D97-AF65-F5344CB8AC3E}">
        <p14:creationId xmlns:p14="http://schemas.microsoft.com/office/powerpoint/2010/main" val="303697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2BFD01-7659-449F-8BE3-892F68471E2C}" type="datetimeFigureOut">
              <a:rPr lang="id-ID"/>
              <a:pPr>
                <a:defRPr/>
              </a:pPr>
              <a:t>17/02/2016</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D9C689C0-C234-40C7-B745-3CD9F7AEAB00}" type="slidenum">
              <a:rPr lang="id-ID"/>
              <a:pPr>
                <a:defRPr/>
              </a:pPr>
              <a:t>‹#›</a:t>
            </a:fld>
            <a:endParaRPr lang="id-ID"/>
          </a:p>
        </p:txBody>
      </p:sp>
    </p:spTree>
    <p:extLst>
      <p:ext uri="{BB962C8B-B14F-4D97-AF65-F5344CB8AC3E}">
        <p14:creationId xmlns:p14="http://schemas.microsoft.com/office/powerpoint/2010/main" val="84837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5A4D86-D1B0-4D4E-8481-B8677C7CCD89}" type="datetimeFigureOut">
              <a:rPr lang="id-ID"/>
              <a:pPr>
                <a:defRPr/>
              </a:pPr>
              <a:t>17/02/2016</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95517AC3-C0CB-4117-8EB1-21DCF329AFF1}" type="slidenum">
              <a:rPr lang="id-ID"/>
              <a:pPr>
                <a:defRPr/>
              </a:pPr>
              <a:t>‹#›</a:t>
            </a:fld>
            <a:endParaRPr lang="id-ID"/>
          </a:p>
        </p:txBody>
      </p:sp>
    </p:spTree>
    <p:extLst>
      <p:ext uri="{BB962C8B-B14F-4D97-AF65-F5344CB8AC3E}">
        <p14:creationId xmlns:p14="http://schemas.microsoft.com/office/powerpoint/2010/main" val="219420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d-ID"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2F8B3F4-110F-499D-83AC-EF98137FC7EA}" type="datetimeFigureOut">
              <a:rPr lang="id-ID"/>
              <a:pPr>
                <a:defRPr/>
              </a:pPr>
              <a:t>17/02/2016</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0B92FD2-9D4A-4EB7-A627-3C1A61AB73C4}" type="slidenum">
              <a:rPr lang="id-ID"/>
              <a:pPr>
                <a:defRPr/>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6163" y="3829050"/>
            <a:ext cx="5541962" cy="752475"/>
          </a:xfrm>
        </p:spPr>
        <p:txBody>
          <a:bodyPr rtlCol="0">
            <a:normAutofit lnSpcReduction="10000"/>
          </a:bodyPr>
          <a:lstStyle/>
          <a:p>
            <a:pPr algn="l" eaLnBrk="1" fontAlgn="auto" hangingPunct="1">
              <a:spcBef>
                <a:spcPts val="0"/>
              </a:spcBef>
              <a:spcAft>
                <a:spcPts val="0"/>
              </a:spcAft>
              <a:buFont typeface="Arial" pitchFamily="34" charset="0"/>
              <a:buNone/>
              <a:defRPr/>
            </a:pPr>
            <a:r>
              <a:rPr lang="id-ID" sz="1400" dirty="0" smtClean="0">
                <a:solidFill>
                  <a:schemeClr val="accent1">
                    <a:lumMod val="75000"/>
                  </a:schemeClr>
                </a:solidFill>
              </a:rPr>
              <a:t>Presented on SEAMEO RECSAM-University of Tsukuba Joint Seminar:</a:t>
            </a:r>
          </a:p>
          <a:p>
            <a:pPr algn="l" eaLnBrk="1" fontAlgn="auto" hangingPunct="1">
              <a:spcBef>
                <a:spcPts val="0"/>
              </a:spcBef>
              <a:spcAft>
                <a:spcPts val="0"/>
              </a:spcAft>
              <a:buFont typeface="Arial" pitchFamily="34" charset="0"/>
              <a:buNone/>
              <a:defRPr/>
            </a:pPr>
            <a:r>
              <a:rPr lang="id-ID" sz="1600" dirty="0" smtClean="0">
                <a:solidFill>
                  <a:schemeClr val="accent1">
                    <a:lumMod val="75000"/>
                  </a:schemeClr>
                </a:solidFill>
                <a:effectLst>
                  <a:outerShdw blurRad="38100" dist="38100" dir="2700000" algn="tl">
                    <a:srgbClr val="000000">
                      <a:alpha val="43137"/>
                    </a:srgbClr>
                  </a:outerShdw>
                </a:effectLst>
              </a:rPr>
              <a:t>Searching for Quality Mathematics Curriculum Framework on the Era of Globalization</a:t>
            </a:r>
          </a:p>
        </p:txBody>
      </p:sp>
      <p:pic>
        <p:nvPicPr>
          <p:cNvPr id="2051" name="Picture 2" descr="http://kurikulum.kemdikbud.go.id/images/sepik-logo-home.png"/>
          <p:cNvPicPr>
            <a:picLocks noChangeAspect="1" noChangeArrowheads="1"/>
          </p:cNvPicPr>
          <p:nvPr/>
        </p:nvPicPr>
        <p:blipFill>
          <a:blip r:embed="rId3">
            <a:extLst>
              <a:ext uri="{28A0092B-C50C-407E-A947-70E740481C1C}">
                <a14:useLocalDpi xmlns:a14="http://schemas.microsoft.com/office/drawing/2010/main" val="0"/>
              </a:ext>
            </a:extLst>
          </a:blip>
          <a:srcRect r="83350"/>
          <a:stretch>
            <a:fillRect/>
          </a:stretch>
        </p:blipFill>
        <p:spPr bwMode="auto">
          <a:xfrm>
            <a:off x="7110413" y="1268413"/>
            <a:ext cx="7016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https://encrypted-tbn1.gstatic.com/images?q=tbn:ANd9GcTjx4BaEghHEZoIiZX70GMMCJih0Den8QHS7gMaSgBRlT0qg1kHE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325" y="388938"/>
            <a:ext cx="1152525"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0" y="6308725"/>
            <a:ext cx="9144000" cy="549275"/>
          </a:xfrm>
          <a:prstGeom prst="rect">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d-ID"/>
          </a:p>
        </p:txBody>
      </p:sp>
      <p:pic>
        <p:nvPicPr>
          <p:cNvPr id="2054" name="Picture 6" descr="http://www.bpkpenabur.or.id/userfiles/image/%20SMAK%20T%20D/Guru-guru%20bidang%20studi%20Matematika,%20Bahasa%20Indonesia%20dan%20sejarah%20(berita%20web).jpg"/>
          <p:cNvPicPr>
            <a:picLocks noChangeAspect="1" noChangeArrowheads="1"/>
          </p:cNvPicPr>
          <p:nvPr/>
        </p:nvPicPr>
        <p:blipFill>
          <a:blip r:embed="rId5">
            <a:extLst>
              <a:ext uri="{28A0092B-C50C-407E-A947-70E740481C1C}">
                <a14:useLocalDpi xmlns:a14="http://schemas.microsoft.com/office/drawing/2010/main" val="0"/>
              </a:ext>
            </a:extLst>
          </a:blip>
          <a:srcRect l="53494" t="10616" b="44691"/>
          <a:stretch>
            <a:fillRect/>
          </a:stretch>
        </p:blipFill>
        <p:spPr bwMode="auto">
          <a:xfrm>
            <a:off x="4208463" y="2998788"/>
            <a:ext cx="1138237"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6" descr="http://www.bpkpenabur.or.id/userfiles/image/%20SMAK%20T%20D/Guru-guru%20bidang%20studi%20Matematika,%20Bahasa%20Indonesia%20dan%20sejarah%20(berita%20web).jpg"/>
          <p:cNvPicPr>
            <a:picLocks noChangeAspect="1" noChangeArrowheads="1"/>
          </p:cNvPicPr>
          <p:nvPr/>
        </p:nvPicPr>
        <p:blipFill>
          <a:blip r:embed="rId6" cstate="print">
            <a:extLst>
              <a:ext uri="{28A0092B-C50C-407E-A947-70E740481C1C}">
                <a14:useLocalDpi xmlns:a14="http://schemas.microsoft.com/office/drawing/2010/main" val="0"/>
              </a:ext>
            </a:extLst>
          </a:blip>
          <a:srcRect l="53291" t="57497" b="-2"/>
          <a:stretch>
            <a:fillRect/>
          </a:stretch>
        </p:blipFill>
        <p:spPr bwMode="auto">
          <a:xfrm>
            <a:off x="6588125" y="2998788"/>
            <a:ext cx="12239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6" descr="http://www.bpkpenabur.or.id/userfiles/image/%20SMAK%20T%20D/Guru-guru%20bidang%20studi%20Matematika,%20Bahasa%20Indonesia%20dan%20sejarah%20(berita%20web).jpg"/>
          <p:cNvPicPr>
            <a:picLocks noChangeAspect="1" noChangeArrowheads="1"/>
          </p:cNvPicPr>
          <p:nvPr/>
        </p:nvPicPr>
        <p:blipFill>
          <a:blip r:embed="rId6" cstate="print">
            <a:extLst>
              <a:ext uri="{28A0092B-C50C-407E-A947-70E740481C1C}">
                <a14:useLocalDpi xmlns:a14="http://schemas.microsoft.com/office/drawing/2010/main" val="0"/>
              </a:ext>
            </a:extLst>
          </a:blip>
          <a:srcRect t="57497" r="50000" b="-2"/>
          <a:stretch>
            <a:fillRect/>
          </a:stretch>
        </p:blipFill>
        <p:spPr bwMode="auto">
          <a:xfrm>
            <a:off x="5368925" y="2998788"/>
            <a:ext cx="11858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http://www.bpkpenabur.or.id/userfiles/image/%20SMAK%20T%20D/Guru-guru%20bidang%20studi%20Matematika,%20Bahasa%20Indonesia%20dan%20sejarah%20(berita%20web).jpg"/>
          <p:cNvPicPr>
            <a:picLocks noChangeAspect="1" noChangeArrowheads="1"/>
          </p:cNvPicPr>
          <p:nvPr/>
        </p:nvPicPr>
        <p:blipFill>
          <a:blip r:embed="rId6" cstate="print">
            <a:extLst>
              <a:ext uri="{28A0092B-C50C-407E-A947-70E740481C1C}">
                <a14:useLocalDpi xmlns:a14="http://schemas.microsoft.com/office/drawing/2010/main" val="0"/>
              </a:ext>
            </a:extLst>
          </a:blip>
          <a:srcRect t="14993" r="50000" b="42503"/>
          <a:stretch>
            <a:fillRect/>
          </a:stretch>
        </p:blipFill>
        <p:spPr bwMode="auto">
          <a:xfrm>
            <a:off x="6588125" y="3800475"/>
            <a:ext cx="122396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965200" y="1557338"/>
            <a:ext cx="3101975" cy="414337"/>
          </a:xfrm>
          <a:prstGeom prst="rect">
            <a:avLst/>
          </a:prstGeom>
        </p:spPr>
        <p:txBody>
          <a:bodyPr>
            <a:spAutoFit/>
          </a:bodyPr>
          <a:lstStyle/>
          <a:p>
            <a:pPr fontAlgn="auto">
              <a:spcBef>
                <a:spcPts val="0"/>
              </a:spcBef>
              <a:spcAft>
                <a:spcPts val="0"/>
              </a:spcAft>
              <a:defRPr/>
            </a:pPr>
            <a:r>
              <a:rPr lang="id-ID" sz="1050" dirty="0">
                <a:solidFill>
                  <a:schemeClr val="accent1">
                    <a:lumMod val="75000"/>
                  </a:schemeClr>
                </a:solidFill>
                <a:latin typeface="+mn-lt"/>
                <a:cs typeface="+mn-cs"/>
              </a:rPr>
              <a:t>MINISTRY OF EDUCATION AND CULTURE</a:t>
            </a:r>
          </a:p>
          <a:p>
            <a:pPr fontAlgn="auto">
              <a:spcBef>
                <a:spcPts val="0"/>
              </a:spcBef>
              <a:spcAft>
                <a:spcPts val="0"/>
              </a:spcAft>
              <a:defRPr/>
            </a:pPr>
            <a:r>
              <a:rPr lang="id-ID" sz="1050" dirty="0">
                <a:solidFill>
                  <a:schemeClr val="accent1">
                    <a:lumMod val="75000"/>
                  </a:schemeClr>
                </a:solidFill>
                <a:latin typeface="+mn-lt"/>
                <a:cs typeface="+mn-cs"/>
              </a:rPr>
              <a:t>REPUBLIC OF INDONESIA</a:t>
            </a:r>
          </a:p>
        </p:txBody>
      </p:sp>
      <p:sp>
        <p:nvSpPr>
          <p:cNvPr id="4" name="Rectangle 3"/>
          <p:cNvSpPr/>
          <p:nvPr/>
        </p:nvSpPr>
        <p:spPr>
          <a:xfrm>
            <a:off x="1042988" y="5067300"/>
            <a:ext cx="6769100" cy="922338"/>
          </a:xfrm>
          <a:prstGeom prst="rect">
            <a:avLst/>
          </a:prstGeom>
        </p:spPr>
        <p:txBody>
          <a:bodyPr>
            <a:spAutoFit/>
          </a:bodyPr>
          <a:lstStyle/>
          <a:p>
            <a:pPr fontAlgn="auto">
              <a:spcBef>
                <a:spcPts val="0"/>
              </a:spcBef>
              <a:spcAft>
                <a:spcPts val="0"/>
              </a:spcAft>
              <a:defRPr/>
            </a:pPr>
            <a:r>
              <a:rPr lang="id-ID" sz="2000" b="1" dirty="0">
                <a:solidFill>
                  <a:schemeClr val="accent1">
                    <a:lumMod val="75000"/>
                  </a:schemeClr>
                </a:solidFill>
                <a:latin typeface="+mn-lt"/>
                <a:cs typeface="+mn-cs"/>
              </a:rPr>
              <a:t>Center for Curriculum and Literature</a:t>
            </a:r>
          </a:p>
          <a:p>
            <a:pPr fontAlgn="auto">
              <a:spcBef>
                <a:spcPts val="0"/>
              </a:spcBef>
              <a:spcAft>
                <a:spcPts val="0"/>
              </a:spcAft>
              <a:defRPr/>
            </a:pPr>
            <a:r>
              <a:rPr lang="id-ID" sz="2000" b="1" dirty="0">
                <a:solidFill>
                  <a:schemeClr val="accent1">
                    <a:lumMod val="75000"/>
                  </a:schemeClr>
                </a:solidFill>
                <a:latin typeface="+mn-lt"/>
                <a:cs typeface="+mn-cs"/>
              </a:rPr>
              <a:t>Agencies of Research  and Development</a:t>
            </a:r>
          </a:p>
          <a:p>
            <a:pPr fontAlgn="auto">
              <a:spcBef>
                <a:spcPts val="0"/>
              </a:spcBef>
              <a:spcAft>
                <a:spcPts val="0"/>
              </a:spcAft>
              <a:defRPr/>
            </a:pPr>
            <a:endParaRPr lang="id-ID" sz="1400" b="1" dirty="0">
              <a:solidFill>
                <a:schemeClr val="accent1">
                  <a:lumMod val="75000"/>
                </a:schemeClr>
              </a:solidFill>
              <a:latin typeface="+mn-lt"/>
              <a:cs typeface="+mn-cs"/>
            </a:endParaRPr>
          </a:p>
        </p:txBody>
      </p:sp>
      <p:sp>
        <p:nvSpPr>
          <p:cNvPr id="2" name="Title 1"/>
          <p:cNvSpPr>
            <a:spLocks noGrp="1"/>
          </p:cNvSpPr>
          <p:nvPr>
            <p:ph type="ctrTitle"/>
          </p:nvPr>
        </p:nvSpPr>
        <p:spPr>
          <a:xfrm>
            <a:off x="539750" y="1989138"/>
            <a:ext cx="7378700" cy="1035050"/>
          </a:xfrm>
        </p:spPr>
        <p:txBody>
          <a:bodyPr rtlCol="0">
            <a:normAutofit/>
          </a:bodyPr>
          <a:lstStyle/>
          <a:p>
            <a:pPr algn="r" eaLnBrk="1" fontAlgn="auto" hangingPunct="1">
              <a:lnSpc>
                <a:spcPct val="80000"/>
              </a:lnSpc>
              <a:spcAft>
                <a:spcPts val="0"/>
              </a:spcAft>
              <a:defRPr/>
            </a:pPr>
            <a:r>
              <a:rPr lang="id-ID" sz="2800" b="1" dirty="0" smtClean="0">
                <a:solidFill>
                  <a:schemeClr val="accent1">
                    <a:lumMod val="75000"/>
                  </a:schemeClr>
                </a:solidFill>
                <a:effectLst>
                  <a:outerShdw blurRad="38100" dist="38100" dir="2700000" algn="tl">
                    <a:srgbClr val="000000">
                      <a:alpha val="43137"/>
                    </a:srgbClr>
                  </a:outerShdw>
                </a:effectLst>
              </a:rPr>
              <a:t>The National Curriculum for Mathematics in Primary</a:t>
            </a:r>
            <a:r>
              <a:rPr lang="id-ID" sz="2800" b="1" dirty="0">
                <a:solidFill>
                  <a:schemeClr val="accent1">
                    <a:lumMod val="75000"/>
                  </a:schemeClr>
                </a:solidFill>
                <a:effectLst>
                  <a:outerShdw blurRad="38100" dist="38100" dir="2700000" algn="tl">
                    <a:srgbClr val="000000">
                      <a:alpha val="43137"/>
                    </a:srgbClr>
                  </a:outerShdw>
                </a:effectLst>
              </a:rPr>
              <a:t> </a:t>
            </a:r>
            <a:r>
              <a:rPr lang="id-ID" sz="2800" b="1" dirty="0" smtClean="0">
                <a:solidFill>
                  <a:schemeClr val="accent1">
                    <a:lumMod val="75000"/>
                  </a:schemeClr>
                </a:solidFill>
                <a:effectLst>
                  <a:outerShdw blurRad="38100" dist="38100" dir="2700000" algn="tl">
                    <a:srgbClr val="000000">
                      <a:alpha val="43137"/>
                    </a:srgbClr>
                  </a:outerShdw>
                </a:effectLst>
              </a:rPr>
              <a:t>and Secondary Education</a:t>
            </a:r>
            <a:endParaRPr lang="id-ID" sz="2800" b="1" dirty="0">
              <a:solidFill>
                <a:schemeClr val="accent1">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382000" cy="2448272"/>
          </a:xfrm>
        </p:spPr>
        <p:txBody>
          <a:bodyPr rtlCol="0">
            <a:noAutofit/>
          </a:bodyPr>
          <a:lstStyle/>
          <a:p>
            <a:pPr eaLnBrk="1" fontAlgn="auto" hangingPunct="1">
              <a:spcAft>
                <a:spcPts val="0"/>
              </a:spcAft>
              <a:buFont typeface="Wingdings" pitchFamily="2" charset="2"/>
              <a:buChar char="§"/>
              <a:defRPr/>
            </a:pPr>
            <a:r>
              <a:rPr lang="en-US" sz="1600" b="1" dirty="0" smtClean="0"/>
              <a:t>Standard of </a:t>
            </a:r>
            <a:r>
              <a:rPr lang="en-US" sz="1600" b="1" dirty="0"/>
              <a:t>graduate competence </a:t>
            </a:r>
            <a:r>
              <a:rPr lang="en-US" sz="1600" b="1" dirty="0" smtClean="0"/>
              <a:t>(SKL)</a:t>
            </a:r>
            <a:endParaRPr lang="en-US" sz="1600" b="1" dirty="0"/>
          </a:p>
          <a:p>
            <a:pPr eaLnBrk="1" fontAlgn="auto" hangingPunct="1">
              <a:spcAft>
                <a:spcPts val="0"/>
              </a:spcAft>
              <a:buFont typeface="Wingdings" pitchFamily="2" charset="2"/>
              <a:buChar char="§"/>
              <a:defRPr/>
            </a:pPr>
            <a:r>
              <a:rPr lang="en-US" sz="1600" b="1" dirty="0" smtClean="0"/>
              <a:t>Standard of contents </a:t>
            </a:r>
            <a:r>
              <a:rPr lang="en-US" sz="1600" b="1" dirty="0" smtClean="0"/>
              <a:t>(SI)</a:t>
            </a:r>
            <a:endParaRPr lang="en-US" sz="1600" b="1" dirty="0"/>
          </a:p>
          <a:p>
            <a:pPr eaLnBrk="1" fontAlgn="auto" hangingPunct="1">
              <a:spcAft>
                <a:spcPts val="0"/>
              </a:spcAft>
              <a:buFont typeface="Wingdings" pitchFamily="2" charset="2"/>
              <a:buChar char="§"/>
              <a:defRPr/>
            </a:pPr>
            <a:r>
              <a:rPr lang="en-US" sz="1600" b="1" dirty="0" smtClean="0"/>
              <a:t>Standard of education process</a:t>
            </a:r>
            <a:endParaRPr lang="en-US" sz="1600" b="1" dirty="0"/>
          </a:p>
          <a:p>
            <a:pPr eaLnBrk="1" fontAlgn="auto" hangingPunct="1">
              <a:spcAft>
                <a:spcPts val="0"/>
              </a:spcAft>
              <a:buFont typeface="Wingdings" pitchFamily="2" charset="2"/>
              <a:buChar char="§"/>
              <a:defRPr/>
            </a:pPr>
            <a:r>
              <a:rPr lang="en-US" sz="1600" b="1" dirty="0" smtClean="0"/>
              <a:t>Standard of education assessment</a:t>
            </a:r>
            <a:endParaRPr lang="en-US" sz="1600" b="1" dirty="0"/>
          </a:p>
          <a:p>
            <a:pPr eaLnBrk="1" fontAlgn="auto" hangingPunct="1">
              <a:spcAft>
                <a:spcPts val="0"/>
              </a:spcAft>
              <a:buFont typeface="Wingdings" pitchFamily="2" charset="2"/>
              <a:buChar char="§"/>
              <a:defRPr/>
            </a:pPr>
            <a:r>
              <a:rPr lang="en-US" sz="1600" b="1" dirty="0" smtClean="0"/>
              <a:t>Standard of education facilities </a:t>
            </a:r>
            <a:r>
              <a:rPr lang="en-US" sz="1600" b="1" dirty="0"/>
              <a:t>and infrastructure</a:t>
            </a:r>
          </a:p>
          <a:p>
            <a:pPr eaLnBrk="1" fontAlgn="auto" hangingPunct="1">
              <a:spcAft>
                <a:spcPts val="0"/>
              </a:spcAft>
              <a:buFont typeface="Wingdings" pitchFamily="2" charset="2"/>
              <a:buChar char="§"/>
              <a:defRPr/>
            </a:pPr>
            <a:r>
              <a:rPr lang="en-US" sz="1600" b="1" dirty="0" smtClean="0"/>
              <a:t>Standard of education budgeting</a:t>
            </a:r>
            <a:endParaRPr lang="en-US" sz="1600" b="1" dirty="0"/>
          </a:p>
          <a:p>
            <a:pPr eaLnBrk="1" fontAlgn="auto" hangingPunct="1">
              <a:spcAft>
                <a:spcPts val="0"/>
              </a:spcAft>
              <a:buFont typeface="Wingdings" pitchFamily="2" charset="2"/>
              <a:buChar char="§"/>
              <a:defRPr/>
            </a:pPr>
            <a:r>
              <a:rPr lang="en-US" sz="1600" b="1" dirty="0" smtClean="0"/>
              <a:t>Standard of teachers </a:t>
            </a:r>
            <a:r>
              <a:rPr lang="en-US" sz="1600" b="1" dirty="0"/>
              <a:t>and education </a:t>
            </a:r>
            <a:r>
              <a:rPr lang="en-US" sz="1600" b="1" dirty="0" smtClean="0"/>
              <a:t>personnel</a:t>
            </a:r>
          </a:p>
          <a:p>
            <a:pPr eaLnBrk="1" fontAlgn="auto" hangingPunct="1">
              <a:spcAft>
                <a:spcPts val="0"/>
              </a:spcAft>
              <a:buFont typeface="Wingdings" pitchFamily="2" charset="2"/>
              <a:buChar char="§"/>
              <a:defRPr/>
            </a:pPr>
            <a:r>
              <a:rPr lang="en-US" sz="1600" b="1" dirty="0" smtClean="0"/>
              <a:t>Standard of education management</a:t>
            </a:r>
          </a:p>
        </p:txBody>
      </p:sp>
      <p:sp>
        <p:nvSpPr>
          <p:cNvPr id="7" name="Pentagon 4"/>
          <p:cNvSpPr/>
          <p:nvPr/>
        </p:nvSpPr>
        <p:spPr>
          <a:xfrm>
            <a:off x="250825" y="150813"/>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en-US" sz="2400" b="1" dirty="0" smtClean="0">
                <a:solidFill>
                  <a:prstClr val="black"/>
                </a:solidFill>
              </a:rPr>
              <a:t>STANDARD FOR NATIONAL EDUCATION </a:t>
            </a:r>
            <a:endParaRPr lang="en-US" sz="2400" b="1" dirty="0">
              <a:solidFill>
                <a:prstClr val="black"/>
              </a:solidFill>
            </a:endParaRPr>
          </a:p>
        </p:txBody>
      </p:sp>
      <p:sp>
        <p:nvSpPr>
          <p:cNvPr id="4" name="Pentagon 4"/>
          <p:cNvSpPr/>
          <p:nvPr/>
        </p:nvSpPr>
        <p:spPr>
          <a:xfrm>
            <a:off x="251520" y="3284984"/>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en-US" sz="2400" b="1" dirty="0" smtClean="0">
                <a:solidFill>
                  <a:prstClr val="black"/>
                </a:solidFill>
              </a:rPr>
              <a:t>POLICY IN DEVELOPING THE CURRICULUM</a:t>
            </a:r>
            <a:endParaRPr lang="en-US" sz="2400" b="1" dirty="0">
              <a:solidFill>
                <a:prstClr val="black"/>
              </a:solidFill>
            </a:endParaRPr>
          </a:p>
        </p:txBody>
      </p:sp>
      <p:graphicFrame>
        <p:nvGraphicFramePr>
          <p:cNvPr id="2" name="Diagram 1"/>
          <p:cNvGraphicFramePr/>
          <p:nvPr>
            <p:extLst>
              <p:ext uri="{D42A27DB-BD31-4B8C-83A1-F6EECF244321}">
                <p14:modId xmlns:p14="http://schemas.microsoft.com/office/powerpoint/2010/main" val="4159259344"/>
              </p:ext>
            </p:extLst>
          </p:nvPr>
        </p:nvGraphicFramePr>
        <p:xfrm>
          <a:off x="467544" y="3861048"/>
          <a:ext cx="7776864"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Pentagon 4"/>
          <p:cNvSpPr/>
          <p:nvPr/>
        </p:nvSpPr>
        <p:spPr>
          <a:xfrm>
            <a:off x="403920" y="5995343"/>
            <a:ext cx="5464224"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en-US" sz="2400" b="1" dirty="0" smtClean="0">
                <a:solidFill>
                  <a:prstClr val="black"/>
                </a:solidFill>
              </a:rPr>
              <a:t>NATIONAL</a:t>
            </a:r>
            <a:endParaRPr lang="en-US" sz="2400" b="1" dirty="0">
              <a:solidFill>
                <a:prstClr val="black"/>
              </a:solidFill>
            </a:endParaRPr>
          </a:p>
        </p:txBody>
      </p:sp>
      <p:sp>
        <p:nvSpPr>
          <p:cNvPr id="8" name="Pentagon 4"/>
          <p:cNvSpPr/>
          <p:nvPr/>
        </p:nvSpPr>
        <p:spPr>
          <a:xfrm>
            <a:off x="6588224" y="6010268"/>
            <a:ext cx="1584176"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en-US" sz="2400" b="1" dirty="0" smtClean="0">
                <a:solidFill>
                  <a:prstClr val="black"/>
                </a:solidFill>
              </a:rPr>
              <a:t>SCHOOL</a:t>
            </a:r>
            <a:endParaRPr lang="en-US" sz="2400" b="1" dirty="0">
              <a:solidFill>
                <a:prstClr val="black"/>
              </a:solidFill>
            </a:endParaRPr>
          </a:p>
        </p:txBody>
      </p:sp>
    </p:spTree>
    <p:extLst>
      <p:ext uri="{BB962C8B-B14F-4D97-AF65-F5344CB8AC3E}">
        <p14:creationId xmlns:p14="http://schemas.microsoft.com/office/powerpoint/2010/main" val="2404253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382000" cy="5940896"/>
          </a:xfrm>
        </p:spPr>
        <p:txBody>
          <a:bodyPr rtlCol="0">
            <a:noAutofit/>
          </a:bodyPr>
          <a:lstStyle/>
          <a:p>
            <a:pPr marL="0" indent="0" eaLnBrk="1" fontAlgn="auto" hangingPunct="1">
              <a:spcAft>
                <a:spcPts val="0"/>
              </a:spcAft>
              <a:buNone/>
              <a:defRPr/>
            </a:pPr>
            <a:r>
              <a:rPr lang="id-ID" sz="1600" b="1" dirty="0" smtClean="0"/>
              <a:t>The national contents:</a:t>
            </a:r>
          </a:p>
          <a:p>
            <a:pPr eaLnBrk="1" fontAlgn="auto" hangingPunct="1">
              <a:spcAft>
                <a:spcPts val="0"/>
              </a:spcAft>
              <a:buFont typeface="Arial" pitchFamily="34" charset="0"/>
              <a:buChar char="•"/>
              <a:defRPr/>
            </a:pPr>
            <a:r>
              <a:rPr lang="id-ID" sz="1600" dirty="0" smtClean="0"/>
              <a:t>Re</a:t>
            </a:r>
            <a:r>
              <a:rPr lang="en-US" sz="1600" dirty="0" err="1" smtClean="0"/>
              <a:t>ligious</a:t>
            </a:r>
            <a:r>
              <a:rPr lang="en-US" sz="1600" dirty="0" smtClean="0"/>
              <a:t> and moral education</a:t>
            </a:r>
            <a:r>
              <a:rPr lang="id-ID" sz="1600" dirty="0" smtClean="0"/>
              <a:t> (legally: islamic, christian, catholic, hindu, buddha, confucianism)</a:t>
            </a:r>
          </a:p>
          <a:p>
            <a:pPr eaLnBrk="1" fontAlgn="auto" hangingPunct="1">
              <a:spcAft>
                <a:spcPts val="0"/>
              </a:spcAft>
              <a:buFont typeface="Arial" pitchFamily="34" charset="0"/>
              <a:buChar char="•"/>
              <a:defRPr/>
            </a:pPr>
            <a:r>
              <a:rPr lang="en-US" sz="1600" dirty="0" err="1" smtClean="0"/>
              <a:t>Pancasila</a:t>
            </a:r>
            <a:r>
              <a:rPr lang="en-US" sz="1600" dirty="0" smtClean="0"/>
              <a:t> </a:t>
            </a:r>
            <a:r>
              <a:rPr lang="id-ID" sz="1600" dirty="0" smtClean="0"/>
              <a:t>(the </a:t>
            </a:r>
            <a:r>
              <a:rPr lang="en-US" sz="1600" dirty="0" smtClean="0"/>
              <a:t>five </a:t>
            </a:r>
            <a:r>
              <a:rPr lang="en-US" sz="1600" dirty="0"/>
              <a:t>principles of Indonesian </a:t>
            </a:r>
            <a:r>
              <a:rPr lang="id-ID" sz="1600" dirty="0" smtClean="0"/>
              <a:t>R</a:t>
            </a:r>
            <a:r>
              <a:rPr lang="en-US" sz="1600" dirty="0" err="1" smtClean="0"/>
              <a:t>epublic</a:t>
            </a:r>
            <a:r>
              <a:rPr lang="id-ID" sz="1600" dirty="0" smtClean="0"/>
              <a:t>)</a:t>
            </a:r>
            <a:r>
              <a:rPr lang="en-US" sz="1600" dirty="0" smtClean="0"/>
              <a:t> </a:t>
            </a:r>
            <a:r>
              <a:rPr lang="en-US" sz="1600" dirty="0"/>
              <a:t>and </a:t>
            </a:r>
            <a:r>
              <a:rPr lang="en-US" sz="1600" dirty="0" smtClean="0"/>
              <a:t>civic education</a:t>
            </a:r>
            <a:endParaRPr lang="id-ID" sz="1600" dirty="0" smtClean="0"/>
          </a:p>
          <a:p>
            <a:pPr eaLnBrk="1" fontAlgn="auto" hangingPunct="1">
              <a:spcAft>
                <a:spcPts val="0"/>
              </a:spcAft>
              <a:buFont typeface="Arial" pitchFamily="34" charset="0"/>
              <a:buChar char="•"/>
              <a:defRPr/>
            </a:pPr>
            <a:r>
              <a:rPr lang="en-US" sz="1600" dirty="0" smtClean="0"/>
              <a:t>Indonesian</a:t>
            </a:r>
            <a:r>
              <a:rPr lang="id-ID" sz="1600" dirty="0" smtClean="0"/>
              <a:t> language</a:t>
            </a:r>
            <a:endParaRPr lang="en-US" sz="1600" dirty="0" smtClean="0"/>
          </a:p>
          <a:p>
            <a:pPr eaLnBrk="1" fontAlgn="auto" hangingPunct="1">
              <a:spcAft>
                <a:spcPts val="0"/>
              </a:spcAft>
              <a:buFont typeface="Arial" pitchFamily="34" charset="0"/>
              <a:buChar char="•"/>
              <a:defRPr/>
            </a:pPr>
            <a:r>
              <a:rPr lang="en-US" sz="1600" dirty="0" smtClean="0"/>
              <a:t>Mathematics</a:t>
            </a:r>
          </a:p>
          <a:p>
            <a:pPr eaLnBrk="1" fontAlgn="auto" hangingPunct="1">
              <a:spcAft>
                <a:spcPts val="0"/>
              </a:spcAft>
              <a:buFont typeface="Arial" pitchFamily="34" charset="0"/>
              <a:buChar char="•"/>
              <a:defRPr/>
            </a:pPr>
            <a:r>
              <a:rPr lang="en-US" sz="1600" dirty="0" smtClean="0"/>
              <a:t>Natural sciences</a:t>
            </a:r>
          </a:p>
          <a:p>
            <a:pPr eaLnBrk="1" fontAlgn="auto" hangingPunct="1">
              <a:spcAft>
                <a:spcPts val="0"/>
              </a:spcAft>
              <a:buFont typeface="Arial" pitchFamily="34" charset="0"/>
              <a:buChar char="•"/>
              <a:defRPr/>
            </a:pPr>
            <a:r>
              <a:rPr lang="en-US" sz="1600" dirty="0" smtClean="0"/>
              <a:t>Social sciences</a:t>
            </a:r>
            <a:endParaRPr lang="id-ID" sz="1600" dirty="0" smtClean="0"/>
          </a:p>
          <a:p>
            <a:pPr eaLnBrk="1" fontAlgn="auto" hangingPunct="1">
              <a:spcAft>
                <a:spcPts val="0"/>
              </a:spcAft>
              <a:buFont typeface="Arial" pitchFamily="34" charset="0"/>
              <a:buChar char="•"/>
              <a:defRPr/>
            </a:pPr>
            <a:r>
              <a:rPr lang="id-ID" sz="1600" i="1" dirty="0" smtClean="0">
                <a:solidFill>
                  <a:schemeClr val="accent6">
                    <a:lumMod val="50000"/>
                  </a:schemeClr>
                </a:solidFill>
              </a:rPr>
              <a:t>English (junior and senior high school)</a:t>
            </a:r>
          </a:p>
          <a:p>
            <a:pPr eaLnBrk="1" fontAlgn="auto" hangingPunct="1">
              <a:spcAft>
                <a:spcPts val="0"/>
              </a:spcAft>
              <a:buFont typeface="Arial" pitchFamily="34" charset="0"/>
              <a:buChar char="•"/>
              <a:defRPr/>
            </a:pPr>
            <a:r>
              <a:rPr lang="id-ID" sz="1600" i="1" dirty="0" smtClean="0">
                <a:solidFill>
                  <a:schemeClr val="accent6">
                    <a:lumMod val="50000"/>
                  </a:schemeClr>
                </a:solidFill>
              </a:rPr>
              <a:t>Indonesian history (senior high school)</a:t>
            </a:r>
          </a:p>
          <a:p>
            <a:pPr marL="0" indent="0" eaLnBrk="1" fontAlgn="auto" hangingPunct="1">
              <a:spcAft>
                <a:spcPts val="0"/>
              </a:spcAft>
              <a:buNone/>
              <a:defRPr/>
            </a:pPr>
            <a:r>
              <a:rPr lang="id-ID" sz="1600" b="1" dirty="0" smtClean="0"/>
              <a:t>T</a:t>
            </a:r>
            <a:r>
              <a:rPr lang="en-US" sz="1600" b="1" dirty="0" smtClean="0"/>
              <a:t>he </a:t>
            </a:r>
            <a:r>
              <a:rPr lang="id-ID" sz="1600" b="1" dirty="0" smtClean="0"/>
              <a:t>regional </a:t>
            </a:r>
            <a:r>
              <a:rPr lang="en-US" sz="1600" b="1" dirty="0" smtClean="0"/>
              <a:t>content in accordance with the national reference</a:t>
            </a:r>
          </a:p>
          <a:p>
            <a:pPr eaLnBrk="1" fontAlgn="auto" hangingPunct="1">
              <a:spcAft>
                <a:spcPts val="0"/>
              </a:spcAft>
              <a:buFont typeface="Arial" pitchFamily="34" charset="0"/>
              <a:buChar char="•"/>
              <a:defRPr/>
            </a:pPr>
            <a:r>
              <a:rPr lang="en-US" sz="1600" dirty="0" smtClean="0"/>
              <a:t>Cultural arts and crafts</a:t>
            </a:r>
          </a:p>
          <a:p>
            <a:pPr eaLnBrk="1" fontAlgn="auto" hangingPunct="1">
              <a:spcAft>
                <a:spcPts val="0"/>
              </a:spcAft>
              <a:buFont typeface="Arial" pitchFamily="34" charset="0"/>
              <a:buChar char="•"/>
              <a:defRPr/>
            </a:pPr>
            <a:r>
              <a:rPr lang="en-US" sz="1600" dirty="0" smtClean="0"/>
              <a:t>Physical </a:t>
            </a:r>
            <a:r>
              <a:rPr lang="id-ID" sz="1600" dirty="0" smtClean="0"/>
              <a:t>e</a:t>
            </a:r>
            <a:r>
              <a:rPr lang="en-US" sz="1600" dirty="0" err="1" smtClean="0"/>
              <a:t>ducation</a:t>
            </a:r>
            <a:r>
              <a:rPr lang="id-ID" sz="1600" dirty="0" smtClean="0"/>
              <a:t>, </a:t>
            </a:r>
            <a:r>
              <a:rPr lang="en-US" sz="1600" dirty="0" smtClean="0"/>
              <a:t>sports and health</a:t>
            </a:r>
          </a:p>
          <a:p>
            <a:pPr marL="0" indent="0" eaLnBrk="1" fontAlgn="auto" hangingPunct="1">
              <a:spcAft>
                <a:spcPts val="0"/>
              </a:spcAft>
              <a:buNone/>
              <a:defRPr/>
            </a:pPr>
            <a:r>
              <a:rPr lang="id-ID" sz="1600" b="1" dirty="0" smtClean="0">
                <a:solidFill>
                  <a:schemeClr val="accent6">
                    <a:lumMod val="50000"/>
                  </a:schemeClr>
                </a:solidFill>
              </a:rPr>
              <a:t>Group of subjects for specialization: s</a:t>
            </a:r>
            <a:r>
              <a:rPr lang="en-US" sz="1600" b="1" dirty="0" err="1" smtClean="0">
                <a:solidFill>
                  <a:schemeClr val="accent6">
                    <a:lumMod val="50000"/>
                  </a:schemeClr>
                </a:solidFill>
              </a:rPr>
              <a:t>enior</a:t>
            </a:r>
            <a:r>
              <a:rPr lang="en-US" sz="1600" b="1" dirty="0" smtClean="0">
                <a:solidFill>
                  <a:schemeClr val="accent6">
                    <a:lumMod val="50000"/>
                  </a:schemeClr>
                </a:solidFill>
              </a:rPr>
              <a:t> high </a:t>
            </a:r>
            <a:r>
              <a:rPr lang="id-ID" sz="1600" b="1" dirty="0" smtClean="0">
                <a:solidFill>
                  <a:schemeClr val="accent6">
                    <a:lumMod val="50000"/>
                  </a:schemeClr>
                </a:solidFill>
              </a:rPr>
              <a:t>s</a:t>
            </a:r>
            <a:r>
              <a:rPr lang="en-US" sz="1600" b="1" dirty="0" err="1" smtClean="0">
                <a:solidFill>
                  <a:schemeClr val="accent6">
                    <a:lumMod val="50000"/>
                  </a:schemeClr>
                </a:solidFill>
              </a:rPr>
              <a:t>chool</a:t>
            </a:r>
            <a:endParaRPr lang="id-ID" sz="1600" b="1" dirty="0" smtClean="0">
              <a:solidFill>
                <a:schemeClr val="accent6">
                  <a:lumMod val="50000"/>
                </a:schemeClr>
              </a:solidFill>
            </a:endParaRPr>
          </a:p>
          <a:p>
            <a:pPr eaLnBrk="1" fontAlgn="auto" hangingPunct="1">
              <a:spcAft>
                <a:spcPts val="0"/>
              </a:spcAft>
              <a:buFont typeface="Arial" pitchFamily="34" charset="0"/>
              <a:buChar char="•"/>
              <a:defRPr/>
            </a:pPr>
            <a:r>
              <a:rPr lang="en-US" sz="1600" i="1" dirty="0"/>
              <a:t>a group of subjects of math</a:t>
            </a:r>
            <a:r>
              <a:rPr lang="id-ID" sz="1600" i="1" dirty="0" smtClean="0"/>
              <a:t>, </a:t>
            </a:r>
            <a:r>
              <a:rPr lang="en-US" sz="1600" i="1" dirty="0" smtClean="0"/>
              <a:t>chemical</a:t>
            </a:r>
            <a:r>
              <a:rPr lang="id-ID" sz="1600" i="1" dirty="0" smtClean="0"/>
              <a:t>, </a:t>
            </a:r>
            <a:r>
              <a:rPr lang="en-US" sz="1600" i="1" dirty="0" smtClean="0"/>
              <a:t>physics</a:t>
            </a:r>
            <a:r>
              <a:rPr lang="id-ID" sz="1600" i="1" dirty="0" smtClean="0"/>
              <a:t>, </a:t>
            </a:r>
            <a:r>
              <a:rPr lang="en-US" sz="1600" i="1" dirty="0" smtClean="0"/>
              <a:t>biology</a:t>
            </a:r>
            <a:endParaRPr lang="en-US" sz="1600" i="1" dirty="0"/>
          </a:p>
          <a:p>
            <a:pPr eaLnBrk="1" fontAlgn="auto" hangingPunct="1">
              <a:spcAft>
                <a:spcPts val="0"/>
              </a:spcAft>
              <a:buFont typeface="Arial" pitchFamily="34" charset="0"/>
              <a:buChar char="•"/>
              <a:defRPr/>
            </a:pPr>
            <a:r>
              <a:rPr lang="en-US" sz="1600" i="1" dirty="0"/>
              <a:t>a group of subjects of </a:t>
            </a:r>
            <a:r>
              <a:rPr lang="id-ID" sz="1600" i="1" dirty="0" smtClean="0"/>
              <a:t>g</a:t>
            </a:r>
            <a:r>
              <a:rPr lang="en-US" sz="1600" i="1" dirty="0" err="1" smtClean="0"/>
              <a:t>eography</a:t>
            </a:r>
            <a:r>
              <a:rPr lang="id-ID" sz="1600" i="1" dirty="0" smtClean="0"/>
              <a:t>, </a:t>
            </a:r>
            <a:r>
              <a:rPr lang="en-US" sz="1600" i="1" dirty="0" smtClean="0"/>
              <a:t>economy</a:t>
            </a:r>
            <a:r>
              <a:rPr lang="id-ID" sz="1600" i="1" dirty="0" smtClean="0"/>
              <a:t>, </a:t>
            </a:r>
            <a:r>
              <a:rPr lang="en-US" sz="1600" i="1" dirty="0" smtClean="0"/>
              <a:t>sociology</a:t>
            </a:r>
            <a:r>
              <a:rPr lang="id-ID" sz="1600" i="1" dirty="0" smtClean="0"/>
              <a:t>, history</a:t>
            </a:r>
            <a:endParaRPr lang="en-US" sz="1600" i="1" dirty="0"/>
          </a:p>
          <a:p>
            <a:pPr eaLnBrk="1" fontAlgn="auto" hangingPunct="1">
              <a:spcAft>
                <a:spcPts val="0"/>
              </a:spcAft>
              <a:buFont typeface="Arial" pitchFamily="34" charset="0"/>
              <a:buChar char="•"/>
              <a:defRPr/>
            </a:pPr>
            <a:r>
              <a:rPr lang="en-US" sz="1600" i="1" dirty="0" smtClean="0"/>
              <a:t>a </a:t>
            </a:r>
            <a:r>
              <a:rPr lang="en-US" sz="1600" i="1" dirty="0"/>
              <a:t>group of subjects specialization in </a:t>
            </a:r>
            <a:r>
              <a:rPr lang="en-US" sz="1600" i="1" dirty="0" smtClean="0"/>
              <a:t>language</a:t>
            </a:r>
            <a:r>
              <a:rPr lang="id-ID" sz="1600" i="1" dirty="0" smtClean="0"/>
              <a:t> and </a:t>
            </a:r>
            <a:r>
              <a:rPr lang="en-US" sz="1600" i="1" dirty="0"/>
              <a:t>anthropology</a:t>
            </a:r>
          </a:p>
          <a:p>
            <a:pPr marL="0" indent="0" eaLnBrk="1" fontAlgn="auto" hangingPunct="1">
              <a:spcAft>
                <a:spcPts val="0"/>
              </a:spcAft>
              <a:buNone/>
              <a:defRPr/>
            </a:pPr>
            <a:r>
              <a:rPr lang="id-ID" sz="1600" b="1" dirty="0" smtClean="0">
                <a:solidFill>
                  <a:schemeClr val="accent6">
                    <a:lumMod val="50000"/>
                  </a:schemeClr>
                </a:solidFill>
              </a:rPr>
              <a:t>Group </a:t>
            </a:r>
            <a:r>
              <a:rPr lang="id-ID" sz="1600" b="1" dirty="0">
                <a:solidFill>
                  <a:schemeClr val="accent6">
                    <a:lumMod val="50000"/>
                  </a:schemeClr>
                </a:solidFill>
              </a:rPr>
              <a:t>of subjects for </a:t>
            </a:r>
            <a:r>
              <a:rPr lang="id-ID" sz="1600" b="1" dirty="0" smtClean="0">
                <a:solidFill>
                  <a:schemeClr val="accent6">
                    <a:lumMod val="50000"/>
                  </a:schemeClr>
                </a:solidFill>
              </a:rPr>
              <a:t>specialization: </a:t>
            </a:r>
            <a:r>
              <a:rPr lang="en-US" sz="1600" b="1" dirty="0" smtClean="0">
                <a:solidFill>
                  <a:schemeClr val="accent6">
                    <a:lumMod val="50000"/>
                  </a:schemeClr>
                </a:solidFill>
              </a:rPr>
              <a:t>vocational </a:t>
            </a:r>
            <a:r>
              <a:rPr lang="en-US" sz="1600" b="1" dirty="0">
                <a:solidFill>
                  <a:schemeClr val="accent6">
                    <a:lumMod val="50000"/>
                  </a:schemeClr>
                </a:solidFill>
              </a:rPr>
              <a:t>high </a:t>
            </a:r>
            <a:r>
              <a:rPr lang="id-ID" sz="1600" b="1" dirty="0">
                <a:solidFill>
                  <a:schemeClr val="accent6">
                    <a:lumMod val="50000"/>
                  </a:schemeClr>
                </a:solidFill>
              </a:rPr>
              <a:t>s</a:t>
            </a:r>
            <a:r>
              <a:rPr lang="en-US" sz="1600" b="1" dirty="0" err="1" smtClean="0">
                <a:solidFill>
                  <a:schemeClr val="accent6">
                    <a:lumMod val="50000"/>
                  </a:schemeClr>
                </a:solidFill>
              </a:rPr>
              <a:t>chool</a:t>
            </a:r>
            <a:endParaRPr lang="id-ID" sz="1600" b="1" dirty="0">
              <a:solidFill>
                <a:schemeClr val="accent6">
                  <a:lumMod val="50000"/>
                </a:schemeClr>
              </a:solidFill>
            </a:endParaRPr>
          </a:p>
          <a:p>
            <a:pPr eaLnBrk="1" fontAlgn="auto" hangingPunct="1">
              <a:spcAft>
                <a:spcPts val="0"/>
              </a:spcAft>
              <a:buFont typeface="Arial" pitchFamily="34" charset="0"/>
              <a:buChar char="•"/>
              <a:defRPr/>
            </a:pPr>
            <a:r>
              <a:rPr lang="en-US" sz="1600" i="1" dirty="0" smtClean="0"/>
              <a:t>Areas </a:t>
            </a:r>
            <a:r>
              <a:rPr lang="en-US" sz="1600" i="1" dirty="0"/>
              <a:t>of expertise in vocational schools consists of:</a:t>
            </a:r>
            <a:r>
              <a:rPr lang="id-ID" sz="1600" i="1" dirty="0"/>
              <a:t> </a:t>
            </a:r>
            <a:r>
              <a:rPr lang="en-US" sz="1600" i="1" dirty="0"/>
              <a:t>technology and engineering;</a:t>
            </a:r>
            <a:r>
              <a:rPr lang="id-ID" sz="1600" i="1" dirty="0"/>
              <a:t> </a:t>
            </a:r>
            <a:r>
              <a:rPr lang="en-US" sz="1600" i="1" dirty="0"/>
              <a:t>information and communication technology;</a:t>
            </a:r>
            <a:r>
              <a:rPr lang="id-ID" sz="1600" i="1" dirty="0"/>
              <a:t> </a:t>
            </a:r>
            <a:r>
              <a:rPr lang="en-US" sz="1600" i="1" dirty="0"/>
              <a:t>health;</a:t>
            </a:r>
            <a:r>
              <a:rPr lang="id-ID" sz="1600" i="1" dirty="0"/>
              <a:t> </a:t>
            </a:r>
            <a:r>
              <a:rPr lang="en-US" sz="1600" i="1" dirty="0"/>
              <a:t>agribusiness and agro-technology;</a:t>
            </a:r>
            <a:r>
              <a:rPr lang="id-ID" sz="1600" i="1" dirty="0"/>
              <a:t> </a:t>
            </a:r>
            <a:r>
              <a:rPr lang="en-US" sz="1600" i="1" dirty="0"/>
              <a:t>fisheries and maritime affairs;</a:t>
            </a:r>
            <a:r>
              <a:rPr lang="id-ID" sz="1600" i="1" dirty="0"/>
              <a:t> </a:t>
            </a:r>
            <a:r>
              <a:rPr lang="en-US" sz="1600" i="1" dirty="0"/>
              <a:t>business and management;</a:t>
            </a:r>
            <a:r>
              <a:rPr lang="id-ID" sz="1600" i="1" dirty="0"/>
              <a:t> </a:t>
            </a:r>
            <a:r>
              <a:rPr lang="en-US" sz="1600" i="1" dirty="0"/>
              <a:t>tourism;</a:t>
            </a:r>
            <a:r>
              <a:rPr lang="id-ID" sz="1600" i="1" dirty="0"/>
              <a:t> </a:t>
            </a:r>
            <a:r>
              <a:rPr lang="en-US" sz="1600" i="1" dirty="0"/>
              <a:t>arts and crafts;</a:t>
            </a:r>
            <a:r>
              <a:rPr lang="id-ID" sz="1600" i="1" dirty="0"/>
              <a:t> and </a:t>
            </a:r>
            <a:r>
              <a:rPr lang="en-US" sz="1600" i="1" dirty="0"/>
              <a:t>performing arts</a:t>
            </a:r>
          </a:p>
          <a:p>
            <a:pPr eaLnBrk="1" fontAlgn="auto" hangingPunct="1">
              <a:spcAft>
                <a:spcPts val="0"/>
              </a:spcAft>
              <a:buFont typeface="Arial" pitchFamily="34" charset="0"/>
              <a:buChar char="•"/>
              <a:defRPr/>
            </a:pPr>
            <a:endParaRPr lang="en-US" sz="1600" i="1" dirty="0" smtClean="0"/>
          </a:p>
        </p:txBody>
      </p:sp>
      <p:sp>
        <p:nvSpPr>
          <p:cNvPr id="7" name="Pentagon 4"/>
          <p:cNvSpPr/>
          <p:nvPr/>
        </p:nvSpPr>
        <p:spPr>
          <a:xfrm>
            <a:off x="250825" y="150813"/>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id-ID" sz="2400" b="1" dirty="0" smtClean="0">
                <a:solidFill>
                  <a:prstClr val="black"/>
                </a:solidFill>
              </a:rPr>
              <a:t>THE </a:t>
            </a:r>
            <a:r>
              <a:rPr lang="en-US" sz="2400" b="1" dirty="0" smtClean="0">
                <a:solidFill>
                  <a:prstClr val="black"/>
                </a:solidFill>
              </a:rPr>
              <a:t>CURRICULUM</a:t>
            </a:r>
            <a:r>
              <a:rPr lang="id-ID" sz="2400" b="1" dirty="0" smtClean="0">
                <a:solidFill>
                  <a:prstClr val="black"/>
                </a:solidFill>
              </a:rPr>
              <a:t> STRUCTURE</a:t>
            </a:r>
            <a:endParaRPr lang="en-US" sz="2400" b="1" dirty="0">
              <a:solidFill>
                <a:prstClr val="black"/>
              </a:solidFill>
            </a:endParaRPr>
          </a:p>
        </p:txBody>
      </p:sp>
    </p:spTree>
    <p:extLst>
      <p:ext uri="{BB962C8B-B14F-4D97-AF65-F5344CB8AC3E}">
        <p14:creationId xmlns:p14="http://schemas.microsoft.com/office/powerpoint/2010/main" val="3485706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382000" cy="5940896"/>
          </a:xfrm>
        </p:spPr>
        <p:txBody>
          <a:bodyPr rtlCol="0">
            <a:noAutofit/>
          </a:bodyPr>
          <a:lstStyle/>
          <a:p>
            <a:pPr eaLnBrk="1" fontAlgn="auto" hangingPunct="1">
              <a:spcAft>
                <a:spcPts val="0"/>
              </a:spcAft>
              <a:buFont typeface="Arial" pitchFamily="34" charset="0"/>
              <a:buChar char="•"/>
              <a:defRPr/>
            </a:pPr>
            <a:r>
              <a:rPr lang="en-US" sz="1600" dirty="0"/>
              <a:t>Law No. 20 of 2003 on the national education </a:t>
            </a:r>
            <a:r>
              <a:rPr lang="en-US" sz="1600" dirty="0" smtClean="0"/>
              <a:t>system (article 3): National </a:t>
            </a:r>
            <a:r>
              <a:rPr lang="en-US" sz="1600" dirty="0"/>
              <a:t>education serves to develop the ability and character development and civilization in order to achieve a dignified </a:t>
            </a:r>
            <a:r>
              <a:rPr lang="en-US" sz="1600" dirty="0" smtClean="0"/>
              <a:t>life nation</a:t>
            </a:r>
            <a:r>
              <a:rPr lang="en-US" sz="1600" dirty="0"/>
              <a:t/>
            </a:r>
            <a:br>
              <a:rPr lang="en-US" sz="1600" dirty="0"/>
            </a:br>
            <a:r>
              <a:rPr lang="en-US" sz="1600" dirty="0"/>
              <a:t>Providing education aimed at developing students' potentials in order to become a man of faith and fear of God, noble, healthy, knowledgeable, capable, creative, independent, and become citizens of a democratic and responsible.</a:t>
            </a:r>
            <a:endParaRPr lang="en-US" sz="1600" dirty="0" smtClean="0"/>
          </a:p>
          <a:p>
            <a:pPr eaLnBrk="1" fontAlgn="auto" hangingPunct="1">
              <a:spcAft>
                <a:spcPts val="0"/>
              </a:spcAft>
              <a:buFont typeface="Arial" pitchFamily="34" charset="0"/>
              <a:buChar char="•"/>
              <a:defRPr/>
            </a:pPr>
            <a:r>
              <a:rPr lang="en-US" sz="1600" dirty="0"/>
              <a:t>Math education at school are expected to contribute in supporting the achievement of the competence of graduates of primary and secondary education through experiential learning, in order to be able to:</a:t>
            </a:r>
          </a:p>
          <a:p>
            <a:pPr lvl="1" eaLnBrk="1" fontAlgn="auto" hangingPunct="1">
              <a:spcAft>
                <a:spcPts val="0"/>
              </a:spcAft>
              <a:buFont typeface="Calibri" pitchFamily="34" charset="0"/>
              <a:buChar char="⁻"/>
              <a:defRPr/>
            </a:pPr>
            <a:r>
              <a:rPr lang="en-US" sz="1600" dirty="0" smtClean="0"/>
              <a:t>understand </a:t>
            </a:r>
            <a:r>
              <a:rPr lang="en-US" sz="1600" dirty="0"/>
              <a:t>the concepts and apply mathematical procedures in everyday </a:t>
            </a:r>
            <a:r>
              <a:rPr lang="en-US" sz="1600" dirty="0" smtClean="0"/>
              <a:t>life,</a:t>
            </a:r>
          </a:p>
          <a:p>
            <a:pPr lvl="1" eaLnBrk="1" fontAlgn="auto" hangingPunct="1">
              <a:spcAft>
                <a:spcPts val="0"/>
              </a:spcAft>
              <a:buFont typeface="Calibri" pitchFamily="34" charset="0"/>
              <a:buChar char="⁻"/>
              <a:defRPr/>
            </a:pPr>
            <a:r>
              <a:rPr lang="en-US" sz="1600" dirty="0" smtClean="0"/>
              <a:t>make </a:t>
            </a:r>
            <a:r>
              <a:rPr lang="en-US" sz="1600" dirty="0"/>
              <a:t>generalizations based on patterns, facts, phenomena or existing </a:t>
            </a:r>
            <a:r>
              <a:rPr lang="en-US" sz="1600" dirty="0" smtClean="0"/>
              <a:t>data,</a:t>
            </a:r>
          </a:p>
          <a:p>
            <a:pPr lvl="1" eaLnBrk="1" fontAlgn="auto" hangingPunct="1">
              <a:spcAft>
                <a:spcPts val="0"/>
              </a:spcAft>
              <a:buFont typeface="Calibri" pitchFamily="34" charset="0"/>
              <a:buChar char="⁻"/>
              <a:defRPr/>
            </a:pPr>
            <a:r>
              <a:rPr lang="en-US" sz="1600" dirty="0" smtClean="0"/>
              <a:t>perform </a:t>
            </a:r>
            <a:r>
              <a:rPr lang="en-US" sz="1600" dirty="0"/>
              <a:t>mathematical operations for simplification, and analysis of existing </a:t>
            </a:r>
            <a:r>
              <a:rPr lang="en-US" sz="1600" dirty="0" smtClean="0"/>
              <a:t>components,</a:t>
            </a:r>
          </a:p>
          <a:p>
            <a:pPr lvl="1" eaLnBrk="1" fontAlgn="auto" hangingPunct="1">
              <a:spcAft>
                <a:spcPts val="0"/>
              </a:spcAft>
              <a:buFont typeface="Calibri" pitchFamily="34" charset="0"/>
              <a:buChar char="⁻"/>
              <a:defRPr/>
            </a:pPr>
            <a:r>
              <a:rPr lang="en-US" sz="1600" dirty="0" smtClean="0"/>
              <a:t>solve </a:t>
            </a:r>
            <a:r>
              <a:rPr lang="en-US" sz="1600" dirty="0"/>
              <a:t>problems and communicate ideas through symbols, tables, diagrams, or other media to clarify the situation or </a:t>
            </a:r>
            <a:r>
              <a:rPr lang="en-US" sz="1600" dirty="0" smtClean="0"/>
              <a:t>problem,</a:t>
            </a:r>
          </a:p>
          <a:p>
            <a:pPr lvl="1" eaLnBrk="1" fontAlgn="auto" hangingPunct="1">
              <a:spcAft>
                <a:spcPts val="0"/>
              </a:spcAft>
              <a:buFont typeface="Calibri" pitchFamily="34" charset="0"/>
              <a:buChar char="⁻"/>
              <a:defRPr/>
            </a:pPr>
            <a:r>
              <a:rPr lang="en-US" sz="1600" dirty="0" smtClean="0"/>
              <a:t>Have a </a:t>
            </a:r>
            <a:r>
              <a:rPr lang="en-US" sz="1600" dirty="0"/>
              <a:t>positive attitude like the attitude of the </a:t>
            </a:r>
            <a:r>
              <a:rPr lang="en-US" sz="1600" dirty="0" smtClean="0"/>
              <a:t>logical thinking, </a:t>
            </a:r>
            <a:r>
              <a:rPr lang="en-US" sz="1600" dirty="0"/>
              <a:t>critical, careful, meticulous work, and not easily </a:t>
            </a:r>
            <a:r>
              <a:rPr lang="en-US" sz="1600" dirty="0" smtClean="0"/>
              <a:t>give</a:t>
            </a:r>
            <a:r>
              <a:rPr lang="id-ID" sz="1600" dirty="0" smtClean="0"/>
              <a:t> up</a:t>
            </a:r>
            <a:r>
              <a:rPr lang="en-US" sz="1600" dirty="0" smtClean="0"/>
              <a:t> </a:t>
            </a:r>
            <a:r>
              <a:rPr lang="en-US" sz="1600" dirty="0"/>
              <a:t>in solving problems</a:t>
            </a:r>
            <a:r>
              <a:rPr lang="en-US" sz="1600" dirty="0" smtClean="0"/>
              <a:t>.</a:t>
            </a:r>
            <a:endParaRPr lang="id-ID" sz="1600" dirty="0" smtClean="0"/>
          </a:p>
          <a:p>
            <a:pPr eaLnBrk="1" fontAlgn="auto" hangingPunct="1">
              <a:spcAft>
                <a:spcPts val="0"/>
              </a:spcAft>
              <a:buFont typeface="Arial" pitchFamily="34" charset="0"/>
              <a:buChar char="•"/>
              <a:defRPr/>
            </a:pPr>
            <a:r>
              <a:rPr lang="en-US" sz="1600" dirty="0" smtClean="0"/>
              <a:t>The </a:t>
            </a:r>
            <a:r>
              <a:rPr lang="en-US" sz="1600" dirty="0"/>
              <a:t>future development of the mathematics curriculum </a:t>
            </a:r>
            <a:r>
              <a:rPr lang="id-ID" sz="1600" dirty="0" smtClean="0"/>
              <a:t>directed </a:t>
            </a:r>
            <a:r>
              <a:rPr lang="en-US" sz="1600" dirty="0" smtClean="0"/>
              <a:t>to </a:t>
            </a:r>
            <a:r>
              <a:rPr lang="en-US" sz="1600" dirty="0"/>
              <a:t>improve life </a:t>
            </a:r>
            <a:r>
              <a:rPr lang="en-US" sz="1600" dirty="0" smtClean="0"/>
              <a:t>skills, </a:t>
            </a:r>
            <a:r>
              <a:rPr lang="en-US" sz="1600" dirty="0"/>
              <a:t>particularly in developing creativity, critical thinking, collaboration or cooperation and communication skills. In addition, the development of mathematics curriculum also emphasizes the skills </a:t>
            </a:r>
            <a:r>
              <a:rPr lang="en-US" sz="1600" dirty="0" smtClean="0"/>
              <a:t>to </a:t>
            </a:r>
            <a:r>
              <a:rPr lang="en-US" sz="1600" dirty="0"/>
              <a:t>use technology tools to perform technical calculations (computational) and a presentation in the form of pictures and graphics (visualization), which is important to support other skills are skills across disciplines and skills that are </a:t>
            </a:r>
            <a:r>
              <a:rPr lang="en-US" sz="1600" dirty="0" err="1"/>
              <a:t>noncognitive</a:t>
            </a:r>
            <a:r>
              <a:rPr lang="en-US" sz="1600" dirty="0"/>
              <a:t> and the development of values, norms and ethics (soft skills</a:t>
            </a:r>
            <a:r>
              <a:rPr lang="en-US" sz="1600" dirty="0" smtClean="0"/>
              <a:t>).</a:t>
            </a:r>
            <a:endParaRPr lang="en-US" sz="1600" dirty="0"/>
          </a:p>
        </p:txBody>
      </p:sp>
      <p:sp>
        <p:nvSpPr>
          <p:cNvPr id="7" name="Pentagon 4"/>
          <p:cNvSpPr/>
          <p:nvPr/>
        </p:nvSpPr>
        <p:spPr>
          <a:xfrm>
            <a:off x="250825" y="150813"/>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en-US" sz="2400" b="1" dirty="0" smtClean="0">
                <a:solidFill>
                  <a:schemeClr val="tx1"/>
                </a:solidFill>
              </a:rPr>
              <a:t>CURRICULUM </a:t>
            </a:r>
            <a:r>
              <a:rPr lang="en-US" sz="2400" b="1" dirty="0">
                <a:solidFill>
                  <a:schemeClr val="tx1"/>
                </a:solidFill>
              </a:rPr>
              <a:t>DEVELOMENT POLICY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18502829"/>
              </p:ext>
            </p:extLst>
          </p:nvPr>
        </p:nvGraphicFramePr>
        <p:xfrm>
          <a:off x="251520" y="94188"/>
          <a:ext cx="8712968" cy="6697980"/>
        </p:xfrm>
        <a:graphic>
          <a:graphicData uri="http://schemas.openxmlformats.org/drawingml/2006/table">
            <a:tbl>
              <a:tblPr firstRow="1" firstCol="1" bandRow="1"/>
              <a:tblGrid>
                <a:gridCol w="1584176"/>
                <a:gridCol w="1800200"/>
                <a:gridCol w="2375044"/>
                <a:gridCol w="2953548"/>
              </a:tblGrid>
              <a:tr h="190654">
                <a:tc rowSpan="2">
                  <a:txBody>
                    <a:bodyPr/>
                    <a:lstStyle/>
                    <a:p>
                      <a:pPr marL="0" marR="45085" indent="0" algn="ctr">
                        <a:lnSpc>
                          <a:spcPct val="115000"/>
                        </a:lnSpc>
                        <a:spcAft>
                          <a:spcPts val="0"/>
                        </a:spcAft>
                      </a:pPr>
                      <a:r>
                        <a:rPr lang="en-US" sz="1500" b="1" dirty="0" smtClean="0">
                          <a:solidFill>
                            <a:srgbClr val="000000"/>
                          </a:solidFill>
                          <a:effectLst/>
                          <a:latin typeface="+mn-lt"/>
                          <a:ea typeface="Calibri"/>
                          <a:cs typeface="Times New Roman"/>
                        </a:rPr>
                        <a:t>Strand</a:t>
                      </a:r>
                      <a:endParaRPr lang="en-US" sz="1500" dirty="0">
                        <a:effectLst/>
                        <a:latin typeface="+mn-lt"/>
                        <a:ea typeface="Calibri"/>
                        <a:cs typeface="Times New Roman"/>
                      </a:endParaRPr>
                    </a:p>
                  </a:txBody>
                  <a:tcPr marL="67822" marR="678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gridSpan="3">
                  <a:txBody>
                    <a:bodyPr/>
                    <a:lstStyle/>
                    <a:p>
                      <a:pPr marL="457200" algn="ctr">
                        <a:lnSpc>
                          <a:spcPct val="115000"/>
                        </a:lnSpc>
                        <a:spcAft>
                          <a:spcPts val="0"/>
                        </a:spcAft>
                      </a:pPr>
                      <a:r>
                        <a:rPr lang="en-US" sz="1500" b="1" dirty="0" smtClean="0">
                          <a:solidFill>
                            <a:srgbClr val="000000"/>
                          </a:solidFill>
                          <a:effectLst/>
                          <a:latin typeface="+mn-lt"/>
                          <a:ea typeface="Calibri"/>
                          <a:cs typeface="Times New Roman"/>
                        </a:rPr>
                        <a:t>Competencies</a:t>
                      </a:r>
                      <a:endParaRPr lang="en-US" sz="1500"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hMerge="1">
                  <a:txBody>
                    <a:bodyPr/>
                    <a:lstStyle/>
                    <a:p>
                      <a:endParaRPr lang="en-US"/>
                    </a:p>
                  </a:txBody>
                  <a:tcPr/>
                </a:tc>
                <a:tc hMerge="1">
                  <a:txBody>
                    <a:bodyPr/>
                    <a:lstStyle/>
                    <a:p>
                      <a:pPr marL="457200" algn="ctr">
                        <a:lnSpc>
                          <a:spcPct val="115000"/>
                        </a:lnSpc>
                        <a:spcAft>
                          <a:spcPts val="0"/>
                        </a:spcAft>
                      </a:pPr>
                      <a:endParaRPr lang="en-US" sz="1100" dirty="0">
                        <a:effectLst/>
                        <a:latin typeface="Calibri"/>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90654">
                <a:tc vMerge="1">
                  <a:txBody>
                    <a:bodyPr/>
                    <a:lstStyle/>
                    <a:p>
                      <a:endParaRPr lang="en-US"/>
                    </a:p>
                  </a:txBody>
                  <a:tcPr/>
                </a:tc>
                <a:tc>
                  <a:txBody>
                    <a:bodyPr/>
                    <a:lstStyle/>
                    <a:p>
                      <a:pPr>
                        <a:spcAft>
                          <a:spcPts val="0"/>
                        </a:spcAft>
                      </a:pPr>
                      <a:r>
                        <a:rPr lang="id-ID" sz="1500" b="1" dirty="0" smtClean="0">
                          <a:solidFill>
                            <a:srgbClr val="000000"/>
                          </a:solidFill>
                          <a:effectLst/>
                          <a:latin typeface="+mn-lt"/>
                          <a:cs typeface="Times New Roman"/>
                        </a:rPr>
                        <a:t>Up to Y3</a:t>
                      </a:r>
                      <a:endParaRPr lang="en-US" sz="1500" b="1"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id-ID" sz="1500" b="1" spc="-30" dirty="0" smtClean="0">
                          <a:solidFill>
                            <a:srgbClr val="000000"/>
                          </a:solidFill>
                          <a:effectLst/>
                          <a:latin typeface="+mn-lt"/>
                          <a:cs typeface="Times New Roman"/>
                        </a:rPr>
                        <a:t>Up to Y6</a:t>
                      </a:r>
                      <a:endParaRPr lang="en-US" sz="1500" b="1"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marL="457200" algn="ctr">
                        <a:lnSpc>
                          <a:spcPct val="115000"/>
                        </a:lnSpc>
                        <a:spcAft>
                          <a:spcPts val="0"/>
                        </a:spcAft>
                        <a:tabLst>
                          <a:tab pos="914400" algn="l"/>
                        </a:tabLst>
                      </a:pPr>
                      <a:r>
                        <a:rPr lang="en-US" sz="1500" b="1" dirty="0" smtClean="0">
                          <a:solidFill>
                            <a:srgbClr val="000000"/>
                          </a:solidFill>
                          <a:effectLst/>
                          <a:latin typeface="+mn-lt"/>
                          <a:ea typeface="Calibri"/>
                          <a:cs typeface="Times New Roman"/>
                        </a:rPr>
                        <a:t>Up to </a:t>
                      </a:r>
                      <a:r>
                        <a:rPr lang="id-ID" sz="1500" b="1" dirty="0" smtClean="0">
                          <a:solidFill>
                            <a:srgbClr val="000000"/>
                          </a:solidFill>
                          <a:effectLst/>
                          <a:latin typeface="+mn-lt"/>
                          <a:ea typeface="Calibri"/>
                          <a:cs typeface="Times New Roman"/>
                        </a:rPr>
                        <a:t>Y9</a:t>
                      </a:r>
                      <a:endParaRPr lang="en-US" sz="1500"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534560">
                <a:tc>
                  <a:txBody>
                    <a:bodyPr/>
                    <a:lstStyle/>
                    <a:p>
                      <a:pPr marL="0" marR="174625" indent="0" algn="just">
                        <a:lnSpc>
                          <a:spcPct val="115000"/>
                        </a:lnSpc>
                        <a:spcAft>
                          <a:spcPts val="0"/>
                        </a:spcAft>
                      </a:pPr>
                      <a:r>
                        <a:rPr lang="id-ID" sz="1500" b="1" dirty="0" smtClean="0">
                          <a:effectLst/>
                          <a:latin typeface="+mn-lt"/>
                          <a:ea typeface="Calibri"/>
                          <a:cs typeface="Times New Roman"/>
                        </a:rPr>
                        <a:t>Numbers</a:t>
                      </a:r>
                      <a:endParaRPr lang="en-US" sz="1500" b="1"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solidFill>
                            <a:srgbClr val="000000"/>
                          </a:solidFill>
                          <a:effectLst/>
                          <a:latin typeface="+mn-lt"/>
                          <a:cs typeface="Times New Roman"/>
                        </a:rPr>
                        <a:t>Using natural/whole numbers, simple fractions in problem solving everyday life</a:t>
                      </a:r>
                      <a:endParaRPr lang="en-US" sz="1500"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spc="-30" dirty="0" smtClean="0">
                          <a:solidFill>
                            <a:srgbClr val="000000"/>
                          </a:solidFill>
                          <a:effectLst/>
                          <a:latin typeface="+mn-lt"/>
                          <a:cs typeface="Times New Roman"/>
                        </a:rPr>
                        <a:t>Using integers, prime, fractions, multiples and factors, </a:t>
                      </a:r>
                      <a:r>
                        <a:rPr lang="id-ID" sz="1500" spc="-30" dirty="0" smtClean="0">
                          <a:solidFill>
                            <a:srgbClr val="000000"/>
                          </a:solidFill>
                          <a:effectLst/>
                          <a:latin typeface="+mn-lt"/>
                          <a:cs typeface="Times New Roman"/>
                        </a:rPr>
                        <a:t>powers</a:t>
                      </a:r>
                      <a:r>
                        <a:rPr lang="id-ID" sz="1500" spc="-30" baseline="0" dirty="0" smtClean="0">
                          <a:solidFill>
                            <a:srgbClr val="000000"/>
                          </a:solidFill>
                          <a:effectLst/>
                          <a:latin typeface="+mn-lt"/>
                          <a:cs typeface="Times New Roman"/>
                        </a:rPr>
                        <a:t> </a:t>
                      </a:r>
                      <a:r>
                        <a:rPr lang="en-US" sz="1500" spc="-30" dirty="0" smtClean="0">
                          <a:solidFill>
                            <a:srgbClr val="000000"/>
                          </a:solidFill>
                          <a:effectLst/>
                          <a:latin typeface="+mn-lt"/>
                          <a:cs typeface="Times New Roman"/>
                        </a:rPr>
                        <a:t>and </a:t>
                      </a:r>
                      <a:r>
                        <a:rPr lang="id-ID" sz="1500" spc="-30" dirty="0" smtClean="0">
                          <a:solidFill>
                            <a:srgbClr val="000000"/>
                          </a:solidFill>
                          <a:effectLst/>
                          <a:latin typeface="+mn-lt"/>
                          <a:cs typeface="Times New Roman"/>
                        </a:rPr>
                        <a:t>simple </a:t>
                      </a:r>
                      <a:r>
                        <a:rPr lang="en-US" sz="1500" spc="-30" dirty="0" smtClean="0">
                          <a:solidFill>
                            <a:srgbClr val="000000"/>
                          </a:solidFill>
                          <a:effectLst/>
                          <a:latin typeface="+mn-lt"/>
                          <a:cs typeface="Times New Roman"/>
                        </a:rPr>
                        <a:t>roots in problem solving everyday life</a:t>
                      </a:r>
                      <a:endParaRPr lang="en-US" sz="1500"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tabLst>
                          <a:tab pos="685800" algn="l"/>
                        </a:tabLst>
                      </a:pPr>
                      <a:r>
                        <a:rPr lang="en-US" sz="1500" spc="-40" dirty="0" smtClean="0">
                          <a:effectLst/>
                          <a:latin typeface="+mn-lt"/>
                          <a:ea typeface="Bookman Old Style"/>
                          <a:cs typeface="Times New Roman"/>
                        </a:rPr>
                        <a:t>Using integers, fractions, </a:t>
                      </a:r>
                      <a:r>
                        <a:rPr lang="id-ID" sz="1500" spc="-40" dirty="0" smtClean="0">
                          <a:effectLst/>
                          <a:latin typeface="+mn-lt"/>
                          <a:ea typeface="Bookman Old Style"/>
                          <a:cs typeface="Times New Roman"/>
                        </a:rPr>
                        <a:t>powers </a:t>
                      </a:r>
                      <a:r>
                        <a:rPr lang="en-US" sz="1500" spc="-40" dirty="0" smtClean="0">
                          <a:effectLst/>
                          <a:latin typeface="+mn-lt"/>
                          <a:ea typeface="Bookman Old Style"/>
                          <a:cs typeface="Times New Roman"/>
                        </a:rPr>
                        <a:t> and roots, patterns of numbers, sequence and series in problem solving everyday life</a:t>
                      </a:r>
                      <a:endParaRPr lang="id-ID" sz="1500" spc="-40" dirty="0" smtClean="0">
                        <a:effectLst/>
                        <a:latin typeface="+mn-lt"/>
                        <a:ea typeface="Bookman Old Style"/>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717948">
                <a:tc>
                  <a:txBody>
                    <a:bodyPr/>
                    <a:lstStyle/>
                    <a:p>
                      <a:pPr marL="0" marR="174625" indent="0" algn="just">
                        <a:lnSpc>
                          <a:spcPct val="115000"/>
                        </a:lnSpc>
                        <a:spcAft>
                          <a:spcPts val="0"/>
                        </a:spcAft>
                      </a:pPr>
                      <a:r>
                        <a:rPr lang="en-US" sz="1500" b="1" dirty="0" smtClean="0">
                          <a:effectLst/>
                          <a:latin typeface="+mn-lt"/>
                          <a:ea typeface="Calibri"/>
                          <a:cs typeface="Times New Roman"/>
                        </a:rPr>
                        <a:t>Algebra</a:t>
                      </a:r>
                      <a:endParaRPr lang="en-US" sz="1500" b="1"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id-ID" sz="1500" dirty="0" smtClean="0">
                          <a:effectLst/>
                          <a:latin typeface="+mn-lt"/>
                        </a:rPr>
                        <a:t>-</a:t>
                      </a:r>
                      <a:endParaRPr lang="en-US" sz="1500"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effectLst/>
                          <a:latin typeface="+mn-lt"/>
                        </a:rPr>
                        <a:t>forming sentences in mathematical symbol</a:t>
                      </a:r>
                    </a:p>
                    <a:p>
                      <a:pPr>
                        <a:spcAft>
                          <a:spcPts val="0"/>
                        </a:spcAft>
                      </a:pPr>
                      <a:r>
                        <a:rPr lang="en-US" sz="1500" dirty="0" smtClean="0">
                          <a:effectLst/>
                          <a:latin typeface="+mn-lt"/>
                        </a:rPr>
                        <a:t>of a situation or everyday problems</a:t>
                      </a:r>
                    </a:p>
                    <a:p>
                      <a:pPr>
                        <a:spcAft>
                          <a:spcPts val="0"/>
                        </a:spcAft>
                      </a:pPr>
                      <a:endParaRPr lang="en-US" sz="1500" dirty="0" smtClean="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spc="-40" dirty="0" smtClean="0">
                          <a:effectLst/>
                          <a:latin typeface="+mn-lt"/>
                          <a:ea typeface="Bookman Old Style"/>
                          <a:cs typeface="Times New Roman"/>
                        </a:rPr>
                        <a:t>Using the set, algebraic expressions, relations and functions, comparison, social arithmetic, linear equations and inequalities of one variable, systems of linear equations of two variables, equation of a straight line, quadratic equations and functions in problem solving everyday life</a:t>
                      </a:r>
                      <a:endParaRPr lang="en-US" sz="1500" dirty="0" smtClean="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13192">
                <a:tc>
                  <a:txBody>
                    <a:bodyPr/>
                    <a:lstStyle/>
                    <a:p>
                      <a:pPr marL="0" marR="174625" indent="0" algn="just">
                        <a:lnSpc>
                          <a:spcPct val="115000"/>
                        </a:lnSpc>
                        <a:spcAft>
                          <a:spcPts val="0"/>
                        </a:spcAft>
                      </a:pPr>
                      <a:r>
                        <a:rPr lang="en-US" sz="1500" b="1" dirty="0" smtClean="0">
                          <a:effectLst/>
                          <a:latin typeface="+mn-lt"/>
                          <a:ea typeface="Calibri"/>
                          <a:cs typeface="Times New Roman"/>
                        </a:rPr>
                        <a:t>Geometry and Measurement</a:t>
                      </a:r>
                      <a:endParaRPr lang="en-US" sz="1500" b="1"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solidFill>
                            <a:srgbClr val="000000"/>
                          </a:solidFill>
                          <a:effectLst/>
                          <a:latin typeface="+mn-lt"/>
                          <a:cs typeface="Times New Roman"/>
                        </a:rPr>
                        <a:t>Using simple plane geometry and the geometry of space, the concept of units (weight, length, and time), in solving the problems of everyday life</a:t>
                      </a:r>
                      <a:endParaRPr lang="en-US" sz="1500"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effectLst/>
                          <a:latin typeface="+mn-lt"/>
                        </a:rPr>
                        <a:t>Using </a:t>
                      </a:r>
                      <a:r>
                        <a:rPr lang="en-US" sz="1500" dirty="0" smtClean="0">
                          <a:solidFill>
                            <a:srgbClr val="000000"/>
                          </a:solidFill>
                          <a:effectLst/>
                          <a:latin typeface="+mn-lt"/>
                          <a:cs typeface="Times New Roman"/>
                        </a:rPr>
                        <a:t>plane geometry and the geometry of space</a:t>
                      </a:r>
                      <a:r>
                        <a:rPr lang="en-US" sz="1500" dirty="0" smtClean="0">
                          <a:effectLst/>
                          <a:latin typeface="+mn-lt"/>
                        </a:rPr>
                        <a:t>, the relationship between lines, measurements (weight, length, area, volume, angles,</a:t>
                      </a:r>
                      <a:r>
                        <a:rPr lang="en-US" sz="1500" baseline="0" dirty="0" smtClean="0">
                          <a:effectLst/>
                          <a:latin typeface="+mn-lt"/>
                        </a:rPr>
                        <a:t> </a:t>
                      </a:r>
                      <a:r>
                        <a:rPr lang="en-US" sz="1500" dirty="0" smtClean="0">
                          <a:effectLst/>
                          <a:latin typeface="+mn-lt"/>
                        </a:rPr>
                        <a:t>time, speed, and debit), the coordinates of an object in problem solving everyday life</a:t>
                      </a: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effectLst/>
                          <a:latin typeface="+mn-lt"/>
                        </a:rPr>
                        <a:t>Using lines and angles, </a:t>
                      </a:r>
                      <a:r>
                        <a:rPr lang="en-US" sz="1500" dirty="0" smtClean="0">
                          <a:solidFill>
                            <a:srgbClr val="000000"/>
                          </a:solidFill>
                          <a:effectLst/>
                          <a:latin typeface="+mn-lt"/>
                          <a:cs typeface="Times New Roman"/>
                        </a:rPr>
                        <a:t>plane geometry and the geometry of space</a:t>
                      </a:r>
                      <a:r>
                        <a:rPr lang="en-US" sz="1500" dirty="0" smtClean="0">
                          <a:effectLst/>
                          <a:latin typeface="+mn-lt"/>
                        </a:rPr>
                        <a:t>, similarity and congruence, and the Pythagorean theorem, </a:t>
                      </a:r>
                      <a:r>
                        <a:rPr lang="id-ID" sz="1500" dirty="0" smtClean="0">
                          <a:effectLst/>
                          <a:latin typeface="+mn-lt"/>
                        </a:rPr>
                        <a:t>geometric </a:t>
                      </a:r>
                      <a:r>
                        <a:rPr lang="en-US" sz="1500" dirty="0" smtClean="0">
                          <a:effectLst/>
                          <a:latin typeface="+mn-lt"/>
                        </a:rPr>
                        <a:t>transformation in problem solving everyday life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617636">
                <a:tc>
                  <a:txBody>
                    <a:bodyPr/>
                    <a:lstStyle/>
                    <a:p>
                      <a:pPr marL="0" marR="174625" indent="0" algn="just">
                        <a:lnSpc>
                          <a:spcPct val="115000"/>
                        </a:lnSpc>
                        <a:spcAft>
                          <a:spcPts val="0"/>
                        </a:spcAft>
                      </a:pPr>
                      <a:r>
                        <a:rPr lang="en-US" sz="1500" b="1" dirty="0" smtClean="0">
                          <a:effectLst/>
                          <a:latin typeface="+mn-lt"/>
                          <a:ea typeface="Calibri"/>
                          <a:cs typeface="Times New Roman"/>
                        </a:rPr>
                        <a:t>Statistics</a:t>
                      </a:r>
                      <a:r>
                        <a:rPr lang="id-ID" sz="1500" b="1" dirty="0" smtClean="0">
                          <a:effectLst/>
                          <a:latin typeface="+mn-lt"/>
                          <a:ea typeface="Calibri"/>
                          <a:cs typeface="Times New Roman"/>
                        </a:rPr>
                        <a:t> and probability</a:t>
                      </a:r>
                      <a:endParaRPr lang="en-US" sz="1500" b="1" dirty="0">
                        <a:effectLst/>
                        <a:latin typeface="+mn-lt"/>
                        <a:ea typeface="Calibri"/>
                        <a:cs typeface="Times New Roman"/>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b="0" dirty="0" smtClean="0">
                          <a:effectLst/>
                          <a:latin typeface="+mn-lt"/>
                        </a:rPr>
                        <a:t>Presents a simple data in the form of diagram</a:t>
                      </a: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b="0" dirty="0" smtClean="0">
                          <a:effectLst/>
                          <a:latin typeface="+mn-lt"/>
                        </a:rPr>
                        <a:t>Collect, present and interpret data in problem solving everyday life</a:t>
                      </a:r>
                      <a:endParaRPr lang="en-US" sz="1500" b="0" dirty="0">
                        <a:effectLst/>
                        <a:latin typeface="+mn-lt"/>
                      </a:endParaRPr>
                    </a:p>
                  </a:txBody>
                  <a:tcPr marL="67822" marR="678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en-US" sz="1500" dirty="0" smtClean="0">
                          <a:effectLst/>
                          <a:latin typeface="+mn-lt"/>
                        </a:rPr>
                        <a:t>Processing, presenting and interpreting data, and using empirical and theoretical</a:t>
                      </a:r>
                      <a:r>
                        <a:rPr lang="id-ID" sz="1500" dirty="0" smtClean="0">
                          <a:effectLst/>
                          <a:latin typeface="+mn-lt"/>
                        </a:rPr>
                        <a:t> probabilities</a:t>
                      </a:r>
                      <a:r>
                        <a:rPr lang="en-US" sz="1500" dirty="0" smtClean="0">
                          <a:effectLst/>
                          <a:latin typeface="+mn-lt"/>
                        </a:rPr>
                        <a:t> in problem solving everyday life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extLst>
      <p:ext uri="{BB962C8B-B14F-4D97-AF65-F5344CB8AC3E}">
        <p14:creationId xmlns:p14="http://schemas.microsoft.com/office/powerpoint/2010/main" val="2009917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48503511"/>
              </p:ext>
            </p:extLst>
          </p:nvPr>
        </p:nvGraphicFramePr>
        <p:xfrm>
          <a:off x="539552" y="142066"/>
          <a:ext cx="8136904" cy="6355080"/>
        </p:xfrm>
        <a:graphic>
          <a:graphicData uri="http://schemas.openxmlformats.org/drawingml/2006/table">
            <a:tbl>
              <a:tblPr firstRow="1" bandRow="1">
                <a:tableStyleId>{5C22544A-7EE6-4342-B048-85BDC9FD1C3A}</a:tableStyleId>
              </a:tblPr>
              <a:tblGrid>
                <a:gridCol w="2160240"/>
                <a:gridCol w="5976664"/>
              </a:tblGrid>
              <a:tr h="370840">
                <a:tc>
                  <a:txBody>
                    <a:bodyPr/>
                    <a:lstStyle/>
                    <a:p>
                      <a:pPr marL="0" marR="45085" indent="0" algn="ctr">
                        <a:lnSpc>
                          <a:spcPct val="115000"/>
                        </a:lnSpc>
                        <a:spcAft>
                          <a:spcPts val="0"/>
                        </a:spcAft>
                      </a:pPr>
                      <a:r>
                        <a:rPr lang="en-US" sz="2000" b="1" dirty="0" smtClean="0">
                          <a:solidFill>
                            <a:srgbClr val="000000"/>
                          </a:solidFill>
                          <a:effectLst/>
                          <a:latin typeface="+mn-lt"/>
                          <a:ea typeface="Calibri"/>
                          <a:cs typeface="Times New Roman"/>
                        </a:rPr>
                        <a:t>Strand</a:t>
                      </a:r>
                      <a:endParaRPr lang="en-US" sz="2000" dirty="0">
                        <a:effectLst/>
                        <a:latin typeface="+mn-lt"/>
                        <a:ea typeface="Calibri"/>
                        <a:cs typeface="Times New Roman"/>
                      </a:endParaRPr>
                    </a:p>
                  </a:txBody>
                  <a:tcPr marL="67822" marR="67822"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0000"/>
                          </a:solidFill>
                          <a:effectLst/>
                          <a:latin typeface="+mn-lt"/>
                          <a:ea typeface="Calibri"/>
                          <a:cs typeface="Times New Roman"/>
                        </a:rPr>
                        <a:t>Competencies</a:t>
                      </a:r>
                      <a:r>
                        <a:rPr lang="id-ID" sz="2000" b="1" dirty="0" smtClean="0">
                          <a:solidFill>
                            <a:srgbClr val="000000"/>
                          </a:solidFill>
                          <a:effectLst/>
                          <a:latin typeface="+mn-lt"/>
                          <a:ea typeface="Calibri"/>
                          <a:cs typeface="Times New Roman"/>
                        </a:rPr>
                        <a:t> (up to Y12)</a:t>
                      </a:r>
                      <a:endParaRPr lang="en-US" sz="2000" dirty="0" smtClean="0">
                        <a:effectLst/>
                        <a:latin typeface="+mn-lt"/>
                        <a:ea typeface="Calibri"/>
                        <a:cs typeface="Times New Roman"/>
                      </a:endParaRPr>
                    </a:p>
                  </a:txBody>
                  <a:tcPr/>
                </a:tc>
              </a:tr>
              <a:tr h="370840">
                <a:tc>
                  <a:txBody>
                    <a:bodyPr/>
                    <a:lstStyle/>
                    <a:p>
                      <a:pPr marL="0" marR="174625" indent="0" algn="just">
                        <a:lnSpc>
                          <a:spcPct val="115000"/>
                        </a:lnSpc>
                        <a:spcAft>
                          <a:spcPts val="0"/>
                        </a:spcAft>
                      </a:pPr>
                      <a:r>
                        <a:rPr lang="en-US" sz="2000" b="1" dirty="0" smtClean="0">
                          <a:effectLst/>
                          <a:latin typeface="+mn-lt"/>
                          <a:ea typeface="Calibri"/>
                          <a:cs typeface="Times New Roman"/>
                        </a:rPr>
                        <a:t>Algebra</a:t>
                      </a:r>
                      <a:endParaRPr lang="en-US" sz="2000" b="1" dirty="0">
                        <a:effectLst/>
                        <a:latin typeface="+mn-lt"/>
                        <a:ea typeface="Calibri"/>
                        <a:cs typeface="Times New Roman"/>
                      </a:endParaRPr>
                    </a:p>
                  </a:txBody>
                  <a:tcPr marL="67822" marR="67822" marT="0" marB="0"/>
                </a:tc>
                <a:tc>
                  <a:txBody>
                    <a:bodyPr/>
                    <a:lstStyle/>
                    <a:p>
                      <a:pPr marL="0" marR="17780" algn="just">
                        <a:lnSpc>
                          <a:spcPct val="115000"/>
                        </a:lnSpc>
                        <a:spcBef>
                          <a:spcPts val="0"/>
                        </a:spcBef>
                        <a:spcAft>
                          <a:spcPts val="600"/>
                        </a:spcAft>
                      </a:pPr>
                      <a:r>
                        <a:rPr lang="en-US" sz="2000" dirty="0" smtClean="0">
                          <a:effectLst/>
                          <a:latin typeface="+mn-lt"/>
                          <a:ea typeface="Calibri"/>
                          <a:cs typeface="Times New Roman"/>
                        </a:rPr>
                        <a:t>Using absolute value equations and inequalities </a:t>
                      </a:r>
                      <a:r>
                        <a:rPr lang="id-ID" sz="2000" dirty="0" smtClean="0">
                          <a:effectLst/>
                          <a:latin typeface="+mn-lt"/>
                          <a:ea typeface="Calibri"/>
                          <a:cs typeface="Times New Roman"/>
                        </a:rPr>
                        <a:t>in the form </a:t>
                      </a:r>
                      <a:r>
                        <a:rPr lang="en-US" sz="2000" dirty="0" smtClean="0">
                          <a:effectLst/>
                          <a:latin typeface="+mn-lt"/>
                          <a:ea typeface="Calibri"/>
                          <a:cs typeface="Times New Roman"/>
                        </a:rPr>
                        <a:t>of </a:t>
                      </a:r>
                      <a:r>
                        <a:rPr lang="id-ID" sz="2000" dirty="0" smtClean="0">
                          <a:effectLst/>
                          <a:latin typeface="+mn-lt"/>
                          <a:ea typeface="Calibri"/>
                          <a:cs typeface="Times New Roman"/>
                        </a:rPr>
                        <a:t>a </a:t>
                      </a:r>
                      <a:r>
                        <a:rPr lang="en-US" sz="2000" dirty="0" smtClean="0">
                          <a:effectLst/>
                          <a:latin typeface="+mn-lt"/>
                          <a:ea typeface="Calibri"/>
                          <a:cs typeface="Times New Roman"/>
                        </a:rPr>
                        <a:t>linear form </a:t>
                      </a:r>
                      <a:r>
                        <a:rPr lang="id-ID" sz="2000" dirty="0" smtClean="0">
                          <a:effectLst/>
                          <a:latin typeface="+mn-lt"/>
                          <a:ea typeface="Calibri"/>
                          <a:cs typeface="Times New Roman"/>
                        </a:rPr>
                        <a:t>with </a:t>
                      </a:r>
                      <a:r>
                        <a:rPr lang="en-US" sz="2000" dirty="0" smtClean="0">
                          <a:effectLst/>
                          <a:latin typeface="+mn-lt"/>
                          <a:ea typeface="Calibri"/>
                          <a:cs typeface="Times New Roman"/>
                        </a:rPr>
                        <a:t>one variable, systems of linear equations of three variables, functions, mathematical logic, mathematical induction, linear program two variables, matrices, sequence and series in problem solving everyday life</a:t>
                      </a:r>
                      <a:endParaRPr lang="id-ID" sz="2000" dirty="0">
                        <a:effectLst/>
                        <a:latin typeface="+mn-lt"/>
                        <a:ea typeface="Calibri"/>
                        <a:cs typeface="Times New Roman"/>
                      </a:endParaRPr>
                    </a:p>
                  </a:txBody>
                  <a:tcPr marL="68580" marR="68580" marT="0" marB="0"/>
                </a:tc>
              </a:tr>
              <a:tr h="370840">
                <a:tc>
                  <a:txBody>
                    <a:bodyPr/>
                    <a:lstStyle/>
                    <a:p>
                      <a:pPr marL="0" marR="174625" indent="0" algn="just">
                        <a:lnSpc>
                          <a:spcPct val="115000"/>
                        </a:lnSpc>
                        <a:spcAft>
                          <a:spcPts val="0"/>
                        </a:spcAft>
                      </a:pPr>
                      <a:r>
                        <a:rPr lang="en-US" sz="2000" b="1" dirty="0" smtClean="0">
                          <a:effectLst/>
                          <a:latin typeface="+mn-lt"/>
                          <a:ea typeface="Calibri"/>
                          <a:cs typeface="Times New Roman"/>
                        </a:rPr>
                        <a:t>Geometry and Measurement</a:t>
                      </a:r>
                      <a:endParaRPr lang="en-US" sz="2000" b="1" dirty="0">
                        <a:effectLst/>
                        <a:latin typeface="+mn-lt"/>
                        <a:ea typeface="Calibri"/>
                        <a:cs typeface="Times New Roman"/>
                      </a:endParaRPr>
                    </a:p>
                  </a:txBody>
                  <a:tcPr marL="67822" marR="67822" marT="0" marB="0"/>
                </a:tc>
                <a:tc>
                  <a:txBody>
                    <a:bodyPr/>
                    <a:lstStyle/>
                    <a:p>
                      <a:pPr marL="0" marR="17780" algn="just">
                        <a:lnSpc>
                          <a:spcPct val="115000"/>
                        </a:lnSpc>
                        <a:spcBef>
                          <a:spcPts val="0"/>
                        </a:spcBef>
                        <a:spcAft>
                          <a:spcPts val="600"/>
                        </a:spcAft>
                      </a:pPr>
                      <a:r>
                        <a:rPr lang="en-US" sz="2000" dirty="0" smtClean="0">
                          <a:effectLst/>
                          <a:latin typeface="+mn-lt"/>
                          <a:ea typeface="Calibri"/>
                          <a:cs typeface="Times New Roman"/>
                        </a:rPr>
                        <a:t>Using</a:t>
                      </a:r>
                      <a:r>
                        <a:rPr lang="id-ID" sz="2000" dirty="0" smtClean="0">
                          <a:effectLst/>
                          <a:latin typeface="+mn-lt"/>
                          <a:ea typeface="Calibri"/>
                          <a:cs typeface="Times New Roman"/>
                        </a:rPr>
                        <a:t> a matrix for </a:t>
                      </a:r>
                      <a:r>
                        <a:rPr lang="en-US" sz="2000" dirty="0" smtClean="0">
                          <a:effectLst/>
                          <a:latin typeface="+mn-lt"/>
                          <a:ea typeface="Calibri"/>
                          <a:cs typeface="Times New Roman"/>
                        </a:rPr>
                        <a:t>transformation geometry, plane geometry and geometry of space in solving problems</a:t>
                      </a:r>
                      <a:endParaRPr lang="id-ID" sz="2000" dirty="0">
                        <a:effectLst/>
                        <a:latin typeface="+mn-lt"/>
                        <a:ea typeface="Calibri"/>
                        <a:cs typeface="Times New Roman"/>
                      </a:endParaRPr>
                    </a:p>
                  </a:txBody>
                  <a:tcPr marL="68580" marR="68580" marT="0" marB="0"/>
                </a:tc>
              </a:tr>
              <a:tr h="370840">
                <a:tc>
                  <a:txBody>
                    <a:bodyPr/>
                    <a:lstStyle/>
                    <a:p>
                      <a:pPr marL="0" marR="174625" indent="0" algn="just">
                        <a:lnSpc>
                          <a:spcPct val="115000"/>
                        </a:lnSpc>
                        <a:spcAft>
                          <a:spcPts val="0"/>
                        </a:spcAft>
                      </a:pPr>
                      <a:r>
                        <a:rPr lang="en-US" sz="2000" b="1" dirty="0" smtClean="0">
                          <a:effectLst/>
                          <a:latin typeface="+mn-lt"/>
                          <a:ea typeface="Calibri"/>
                          <a:cs typeface="Times New Roman"/>
                        </a:rPr>
                        <a:t>Statistics</a:t>
                      </a:r>
                      <a:r>
                        <a:rPr lang="id-ID" sz="2000" b="1" dirty="0" smtClean="0">
                          <a:effectLst/>
                          <a:latin typeface="+mn-lt"/>
                          <a:ea typeface="Calibri"/>
                          <a:cs typeface="Times New Roman"/>
                        </a:rPr>
                        <a:t> and probability</a:t>
                      </a:r>
                      <a:endParaRPr lang="en-US" sz="2000" b="1" dirty="0">
                        <a:effectLst/>
                        <a:latin typeface="+mn-lt"/>
                        <a:ea typeface="Calibri"/>
                        <a:cs typeface="Times New Roman"/>
                      </a:endParaRPr>
                    </a:p>
                  </a:txBody>
                  <a:tcPr marL="67822" marR="67822" marT="0" marB="0"/>
                </a:tc>
                <a:tc>
                  <a:txBody>
                    <a:bodyPr/>
                    <a:lstStyle/>
                    <a:p>
                      <a:pPr marL="0" marR="17780" algn="just">
                        <a:lnSpc>
                          <a:spcPct val="115000"/>
                        </a:lnSpc>
                        <a:spcBef>
                          <a:spcPts val="0"/>
                        </a:spcBef>
                        <a:spcAft>
                          <a:spcPts val="600"/>
                        </a:spcAft>
                      </a:pPr>
                      <a:r>
                        <a:rPr lang="en-US" sz="2000" dirty="0" smtClean="0">
                          <a:effectLst/>
                          <a:latin typeface="+mn-lt"/>
                          <a:ea typeface="Calibri"/>
                          <a:cs typeface="Times New Roman"/>
                        </a:rPr>
                        <a:t>Using descriptive statistics of the data groups, the rules of enumeration, and </a:t>
                      </a:r>
                      <a:r>
                        <a:rPr lang="id-ID" sz="2000" dirty="0" smtClean="0">
                          <a:effectLst/>
                          <a:latin typeface="+mn-lt"/>
                          <a:ea typeface="Calibri"/>
                          <a:cs typeface="Times New Roman"/>
                        </a:rPr>
                        <a:t>probabilities </a:t>
                      </a:r>
                      <a:r>
                        <a:rPr lang="en-US" sz="2000" dirty="0" smtClean="0">
                          <a:effectLst/>
                          <a:latin typeface="+mn-lt"/>
                          <a:ea typeface="Calibri"/>
                          <a:cs typeface="Times New Roman"/>
                        </a:rPr>
                        <a:t>for problem solving everyday life</a:t>
                      </a:r>
                      <a:endParaRPr lang="id-ID" sz="2000" dirty="0">
                        <a:effectLst/>
                        <a:latin typeface="+mn-lt"/>
                        <a:ea typeface="Calibri"/>
                        <a:cs typeface="Times New Roman"/>
                      </a:endParaRPr>
                    </a:p>
                  </a:txBody>
                  <a:tcPr marL="68580" marR="68580" marT="0" marB="0"/>
                </a:tc>
              </a:tr>
              <a:tr h="370840">
                <a:tc>
                  <a:txBody>
                    <a:bodyPr/>
                    <a:lstStyle/>
                    <a:p>
                      <a:pPr marL="0" marR="174625" indent="0" algn="just">
                        <a:lnSpc>
                          <a:spcPct val="115000"/>
                        </a:lnSpc>
                        <a:spcAft>
                          <a:spcPts val="0"/>
                        </a:spcAft>
                      </a:pPr>
                      <a:r>
                        <a:rPr lang="en-US" sz="2000" b="1" dirty="0" smtClean="0">
                          <a:effectLst/>
                          <a:latin typeface="+mn-lt"/>
                          <a:ea typeface="Calibri"/>
                          <a:cs typeface="Times New Roman"/>
                        </a:rPr>
                        <a:t>T</a:t>
                      </a:r>
                      <a:r>
                        <a:rPr lang="id-ID" sz="2000" b="1" dirty="0" smtClean="0">
                          <a:effectLst/>
                          <a:latin typeface="+mn-lt"/>
                          <a:ea typeface="Calibri"/>
                          <a:cs typeface="Times New Roman"/>
                        </a:rPr>
                        <a:t>rigonometry</a:t>
                      </a:r>
                      <a:endParaRPr lang="en-US" sz="2000" b="1" dirty="0">
                        <a:effectLst/>
                        <a:latin typeface="+mn-lt"/>
                        <a:ea typeface="Calibri"/>
                        <a:cs typeface="Times New Roman"/>
                      </a:endParaRPr>
                    </a:p>
                  </a:txBody>
                  <a:tcPr marL="67822" marR="67822" marT="0" marB="0"/>
                </a:tc>
                <a:tc>
                  <a:txBody>
                    <a:bodyPr/>
                    <a:lstStyle/>
                    <a:p>
                      <a:pPr marL="0" marR="17780" algn="just">
                        <a:lnSpc>
                          <a:spcPct val="115000"/>
                        </a:lnSpc>
                        <a:spcBef>
                          <a:spcPts val="0"/>
                        </a:spcBef>
                        <a:spcAft>
                          <a:spcPts val="600"/>
                        </a:spcAft>
                      </a:pPr>
                      <a:r>
                        <a:rPr lang="en-US" sz="2000" dirty="0" smtClean="0">
                          <a:effectLst/>
                          <a:latin typeface="+mn-lt"/>
                          <a:ea typeface="Calibri"/>
                          <a:cs typeface="Times New Roman"/>
                        </a:rPr>
                        <a:t>Us</a:t>
                      </a:r>
                      <a:r>
                        <a:rPr lang="id-ID" sz="2000" dirty="0" smtClean="0">
                          <a:effectLst/>
                          <a:latin typeface="+mn-lt"/>
                          <a:ea typeface="Calibri"/>
                          <a:cs typeface="Times New Roman"/>
                        </a:rPr>
                        <a:t>ing </a:t>
                      </a:r>
                      <a:r>
                        <a:rPr lang="en-US" sz="2000" dirty="0" err="1" smtClean="0">
                          <a:effectLst/>
                          <a:latin typeface="+mn-lt"/>
                          <a:ea typeface="Calibri"/>
                          <a:cs typeface="Times New Roman"/>
                        </a:rPr>
                        <a:t>trigonometr</a:t>
                      </a:r>
                      <a:r>
                        <a:rPr lang="id-ID" sz="2000" dirty="0" smtClean="0">
                          <a:effectLst/>
                          <a:latin typeface="+mn-lt"/>
                          <a:ea typeface="Calibri"/>
                          <a:cs typeface="Times New Roman"/>
                        </a:rPr>
                        <a:t>ic</a:t>
                      </a:r>
                      <a:r>
                        <a:rPr lang="en-US" sz="2000" dirty="0" smtClean="0">
                          <a:effectLst/>
                          <a:latin typeface="+mn-lt"/>
                          <a:ea typeface="Calibri"/>
                          <a:cs typeface="Times New Roman"/>
                        </a:rPr>
                        <a:t> </a:t>
                      </a:r>
                      <a:r>
                        <a:rPr lang="id-ID" sz="2000" dirty="0" smtClean="0">
                          <a:effectLst/>
                          <a:latin typeface="+mn-lt"/>
                          <a:ea typeface="Calibri"/>
                          <a:cs typeface="Times New Roman"/>
                        </a:rPr>
                        <a:t>ratio</a:t>
                      </a:r>
                      <a:r>
                        <a:rPr lang="en-US" sz="2000" dirty="0" smtClean="0">
                          <a:effectLst/>
                          <a:latin typeface="+mn-lt"/>
                          <a:ea typeface="Calibri"/>
                          <a:cs typeface="Times New Roman"/>
                        </a:rPr>
                        <a:t> in right-angled triangles and angles related</a:t>
                      </a:r>
                      <a:r>
                        <a:rPr lang="id-ID" sz="2000" dirty="0" smtClean="0">
                          <a:effectLst/>
                          <a:latin typeface="+mn-lt"/>
                          <a:ea typeface="Calibri"/>
                          <a:cs typeface="Times New Roman"/>
                        </a:rPr>
                        <a:t> and trigonometric </a:t>
                      </a:r>
                      <a:r>
                        <a:rPr lang="id-ID" sz="2000" baseline="0" dirty="0" smtClean="0">
                          <a:effectLst/>
                          <a:latin typeface="+mn-lt"/>
                          <a:ea typeface="Calibri"/>
                          <a:cs typeface="Times New Roman"/>
                        </a:rPr>
                        <a:t> </a:t>
                      </a:r>
                      <a:r>
                        <a:rPr lang="en-US" sz="2000" dirty="0" smtClean="0">
                          <a:effectLst/>
                          <a:latin typeface="+mn-lt"/>
                          <a:ea typeface="Calibri"/>
                          <a:cs typeface="Times New Roman"/>
                        </a:rPr>
                        <a:t>identity,</a:t>
                      </a:r>
                      <a:r>
                        <a:rPr lang="id-ID" sz="2000" baseline="0" dirty="0" smtClean="0">
                          <a:effectLst/>
                          <a:latin typeface="+mn-lt"/>
                          <a:ea typeface="Calibri"/>
                          <a:cs typeface="Times New Roman"/>
                        </a:rPr>
                        <a:t> </a:t>
                      </a:r>
                      <a:r>
                        <a:rPr lang="en-US" sz="2000" dirty="0" smtClean="0">
                          <a:effectLst/>
                          <a:latin typeface="+mn-lt"/>
                          <a:ea typeface="Calibri"/>
                          <a:cs typeface="Times New Roman"/>
                        </a:rPr>
                        <a:t>law of </a:t>
                      </a:r>
                      <a:r>
                        <a:rPr lang="en-US" sz="2000" dirty="0" err="1" smtClean="0">
                          <a:effectLst/>
                          <a:latin typeface="+mn-lt"/>
                          <a:ea typeface="Calibri"/>
                          <a:cs typeface="Times New Roman"/>
                        </a:rPr>
                        <a:t>sines</a:t>
                      </a:r>
                      <a:r>
                        <a:rPr lang="en-US" sz="2000" dirty="0" smtClean="0">
                          <a:effectLst/>
                          <a:latin typeface="+mn-lt"/>
                          <a:ea typeface="Calibri"/>
                          <a:cs typeface="Times New Roman"/>
                        </a:rPr>
                        <a:t> and cosines,</a:t>
                      </a:r>
                      <a:r>
                        <a:rPr lang="id-ID" sz="2000" baseline="0" dirty="0" smtClean="0">
                          <a:effectLst/>
                          <a:latin typeface="+mn-lt"/>
                          <a:ea typeface="Calibri"/>
                          <a:cs typeface="Times New Roman"/>
                        </a:rPr>
                        <a:t> </a:t>
                      </a:r>
                      <a:r>
                        <a:rPr lang="en-US" sz="2000" dirty="0" smtClean="0">
                          <a:effectLst/>
                          <a:latin typeface="+mn-lt"/>
                          <a:ea typeface="Calibri"/>
                          <a:cs typeface="Times New Roman"/>
                        </a:rPr>
                        <a:t>trigonometric function in problem solving everyday life</a:t>
                      </a:r>
                    </a:p>
                  </a:txBody>
                  <a:tcPr marL="68580" marR="68580" marT="0" marB="0"/>
                </a:tc>
              </a:tr>
              <a:tr h="370840">
                <a:tc>
                  <a:txBody>
                    <a:bodyPr/>
                    <a:lstStyle/>
                    <a:p>
                      <a:pPr marL="0" marR="174625" indent="0" algn="just">
                        <a:lnSpc>
                          <a:spcPct val="115000"/>
                        </a:lnSpc>
                        <a:spcAft>
                          <a:spcPts val="0"/>
                        </a:spcAft>
                      </a:pPr>
                      <a:r>
                        <a:rPr lang="id-ID" sz="2000" b="1" dirty="0" smtClean="0">
                          <a:effectLst/>
                          <a:latin typeface="+mn-lt"/>
                          <a:ea typeface="Calibri"/>
                          <a:cs typeface="Times New Roman"/>
                        </a:rPr>
                        <a:t>Calculus </a:t>
                      </a:r>
                      <a:endParaRPr lang="en-US" sz="2000" b="1" dirty="0">
                        <a:effectLst/>
                        <a:latin typeface="+mn-lt"/>
                        <a:ea typeface="Calibri"/>
                        <a:cs typeface="Times New Roman"/>
                      </a:endParaRPr>
                    </a:p>
                  </a:txBody>
                  <a:tcPr marL="67822" marR="67822" marT="0" marB="0"/>
                </a:tc>
                <a:tc>
                  <a:txBody>
                    <a:bodyPr/>
                    <a:lstStyle/>
                    <a:p>
                      <a:pPr marL="0" marR="17780" algn="just">
                        <a:lnSpc>
                          <a:spcPct val="115000"/>
                        </a:lnSpc>
                        <a:spcBef>
                          <a:spcPts val="0"/>
                        </a:spcBef>
                        <a:spcAft>
                          <a:spcPts val="600"/>
                        </a:spcAft>
                      </a:pPr>
                      <a:r>
                        <a:rPr lang="en-US" sz="2000" dirty="0" smtClean="0">
                          <a:effectLst/>
                          <a:latin typeface="+mn-lt"/>
                          <a:ea typeface="Calibri"/>
                          <a:cs typeface="Times New Roman"/>
                        </a:rPr>
                        <a:t>Using limit, derivative and indefinite integral </a:t>
                      </a:r>
                      <a:r>
                        <a:rPr lang="id-ID" sz="2000" dirty="0" smtClean="0">
                          <a:effectLst/>
                          <a:latin typeface="+mn-lt"/>
                          <a:ea typeface="Calibri"/>
                          <a:cs typeface="Times New Roman"/>
                        </a:rPr>
                        <a:t>of </a:t>
                      </a:r>
                      <a:r>
                        <a:rPr lang="en-US" sz="2000" dirty="0" smtClean="0">
                          <a:effectLst/>
                          <a:latin typeface="+mn-lt"/>
                          <a:ea typeface="Calibri"/>
                          <a:cs typeface="Times New Roman"/>
                        </a:rPr>
                        <a:t>algebraic function in problem solving</a:t>
                      </a:r>
                      <a:endParaRPr lang="id-ID" sz="2000" dirty="0">
                        <a:effectLst/>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70843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382000" cy="5940896"/>
          </a:xfrm>
        </p:spPr>
        <p:txBody>
          <a:bodyPr rtlCol="0">
            <a:noAutofit/>
          </a:bodyPr>
          <a:lstStyle/>
          <a:p>
            <a:pPr eaLnBrk="1" fontAlgn="auto" hangingPunct="1">
              <a:spcAft>
                <a:spcPts val="0"/>
              </a:spcAft>
              <a:buFont typeface="Arial" pitchFamily="34" charset="0"/>
              <a:buChar char="•"/>
              <a:defRPr/>
            </a:pPr>
            <a:r>
              <a:rPr lang="en-US" sz="1500" dirty="0" smtClean="0"/>
              <a:t>Based </a:t>
            </a:r>
            <a:r>
              <a:rPr lang="en-US" sz="1500" dirty="0"/>
              <a:t>activity (especially for </a:t>
            </a:r>
            <a:r>
              <a:rPr lang="id-ID" sz="1500" dirty="0" smtClean="0"/>
              <a:t>primary school</a:t>
            </a:r>
            <a:r>
              <a:rPr lang="en-US" sz="1500" dirty="0" smtClean="0"/>
              <a:t>)</a:t>
            </a:r>
            <a:endParaRPr lang="en-US" sz="1500" dirty="0"/>
          </a:p>
          <a:p>
            <a:pPr eaLnBrk="1" fontAlgn="auto" hangingPunct="1">
              <a:spcAft>
                <a:spcPts val="0"/>
              </a:spcAft>
              <a:buFont typeface="Arial" pitchFamily="34" charset="0"/>
              <a:buChar char="•"/>
              <a:defRPr/>
            </a:pPr>
            <a:r>
              <a:rPr lang="en-US" sz="1500" dirty="0"/>
              <a:t>Using the contextual approach</a:t>
            </a:r>
          </a:p>
          <a:p>
            <a:pPr eaLnBrk="1" fontAlgn="auto" hangingPunct="1">
              <a:spcAft>
                <a:spcPts val="0"/>
              </a:spcAft>
              <a:buFont typeface="Arial" pitchFamily="34" charset="0"/>
              <a:buChar char="•"/>
              <a:defRPr/>
            </a:pPr>
            <a:r>
              <a:rPr lang="en-US" sz="1500" dirty="0"/>
              <a:t>An integrated </a:t>
            </a:r>
            <a:r>
              <a:rPr lang="id-ID" sz="1500" dirty="0" smtClean="0"/>
              <a:t>thematic </a:t>
            </a:r>
            <a:r>
              <a:rPr lang="en-US" sz="1500" dirty="0" smtClean="0"/>
              <a:t>approach </a:t>
            </a:r>
            <a:r>
              <a:rPr lang="id-ID" sz="1500" dirty="0" smtClean="0"/>
              <a:t>in primary </a:t>
            </a:r>
            <a:r>
              <a:rPr lang="id-ID" sz="1500" dirty="0"/>
              <a:t>school</a:t>
            </a:r>
            <a:r>
              <a:rPr lang="en-US" sz="1500" dirty="0" smtClean="0"/>
              <a:t> </a:t>
            </a:r>
            <a:endParaRPr lang="id-ID" sz="1500" dirty="0" smtClean="0"/>
          </a:p>
          <a:p>
            <a:pPr eaLnBrk="1" fontAlgn="auto" hangingPunct="1">
              <a:spcAft>
                <a:spcPts val="0"/>
              </a:spcAft>
              <a:buFont typeface="Arial" pitchFamily="34" charset="0"/>
              <a:buChar char="•"/>
              <a:defRPr/>
            </a:pPr>
            <a:r>
              <a:rPr lang="en-US" sz="1500" dirty="0"/>
              <a:t>An integrated </a:t>
            </a:r>
            <a:r>
              <a:rPr lang="en-US" sz="1500" dirty="0" smtClean="0"/>
              <a:t>approach </a:t>
            </a:r>
            <a:r>
              <a:rPr lang="id-ID" sz="1500" dirty="0" smtClean="0"/>
              <a:t>for natural and social</a:t>
            </a:r>
            <a:r>
              <a:rPr lang="en-US" sz="1500" dirty="0" smtClean="0"/>
              <a:t> </a:t>
            </a:r>
            <a:r>
              <a:rPr lang="id-ID" sz="1500" dirty="0" smtClean="0"/>
              <a:t>sciences in junior high school</a:t>
            </a:r>
            <a:endParaRPr lang="en-US" sz="1500" dirty="0"/>
          </a:p>
          <a:p>
            <a:pPr eaLnBrk="1" fontAlgn="auto" hangingPunct="1">
              <a:spcAft>
                <a:spcPts val="0"/>
              </a:spcAft>
              <a:buFont typeface="Arial" pitchFamily="34" charset="0"/>
              <a:buChar char="•"/>
              <a:defRPr/>
            </a:pPr>
            <a:r>
              <a:rPr lang="en-US" sz="1500" dirty="0"/>
              <a:t>Each discussion covers three areas of competence: knowledge, skills, attitudes</a:t>
            </a:r>
          </a:p>
          <a:p>
            <a:pPr eaLnBrk="1" fontAlgn="auto" hangingPunct="1">
              <a:spcAft>
                <a:spcPts val="0"/>
              </a:spcAft>
              <a:buFont typeface="Arial" pitchFamily="34" charset="0"/>
              <a:buChar char="•"/>
              <a:defRPr/>
            </a:pPr>
            <a:r>
              <a:rPr lang="en-US" sz="1500" dirty="0"/>
              <a:t>Using a scientific approach (observation based learning)</a:t>
            </a:r>
          </a:p>
          <a:p>
            <a:pPr eaLnBrk="1" fontAlgn="auto" hangingPunct="1">
              <a:spcAft>
                <a:spcPts val="0"/>
              </a:spcAft>
              <a:buFont typeface="Arial" pitchFamily="34" charset="0"/>
              <a:buChar char="•"/>
              <a:defRPr/>
            </a:pPr>
            <a:r>
              <a:rPr lang="en-US" sz="1500" dirty="0"/>
              <a:t>Invites students to figure out based on the context of the </a:t>
            </a:r>
            <a:r>
              <a:rPr lang="en-US" sz="1500" dirty="0" smtClean="0"/>
              <a:t>discussion</a:t>
            </a:r>
            <a:endParaRPr lang="en-US" sz="1500" dirty="0"/>
          </a:p>
          <a:p>
            <a:pPr eaLnBrk="1" fontAlgn="auto" hangingPunct="1">
              <a:spcAft>
                <a:spcPts val="0"/>
              </a:spcAft>
              <a:buFont typeface="Arial" pitchFamily="34" charset="0"/>
              <a:buChar char="•"/>
              <a:defRPr/>
            </a:pPr>
            <a:r>
              <a:rPr lang="en-US" sz="1500" dirty="0"/>
              <a:t>Each chapter / theme contain one or more projects to be done and presented by a group of </a:t>
            </a:r>
            <a:r>
              <a:rPr lang="en-US" sz="1500" dirty="0" smtClean="0"/>
              <a:t>students</a:t>
            </a:r>
            <a:endParaRPr lang="id-ID" sz="1500" dirty="0" smtClean="0"/>
          </a:p>
          <a:p>
            <a:pPr eaLnBrk="1" fontAlgn="auto" hangingPunct="1">
              <a:spcAft>
                <a:spcPts val="0"/>
              </a:spcAft>
              <a:buFont typeface="Arial" pitchFamily="34" charset="0"/>
              <a:buChar char="•"/>
              <a:defRPr/>
            </a:pPr>
            <a:endParaRPr lang="id-ID" sz="1500" dirty="0" smtClean="0"/>
          </a:p>
          <a:p>
            <a:pPr eaLnBrk="1" fontAlgn="auto" hangingPunct="1">
              <a:spcAft>
                <a:spcPts val="0"/>
              </a:spcAft>
              <a:buFont typeface="Arial" pitchFamily="34" charset="0"/>
              <a:buChar char="•"/>
              <a:defRPr/>
            </a:pPr>
            <a:endParaRPr lang="id-ID" sz="1500" dirty="0"/>
          </a:p>
          <a:p>
            <a:pPr eaLnBrk="1" fontAlgn="auto" hangingPunct="1">
              <a:spcAft>
                <a:spcPts val="0"/>
              </a:spcAft>
              <a:buFont typeface="Arial" pitchFamily="34" charset="0"/>
              <a:buChar char="•"/>
              <a:defRPr/>
            </a:pPr>
            <a:r>
              <a:rPr lang="en-US" sz="1500" dirty="0" smtClean="0"/>
              <a:t>Starting </a:t>
            </a:r>
            <a:r>
              <a:rPr lang="en-US" sz="1500" dirty="0"/>
              <a:t>from the observation of </a:t>
            </a:r>
            <a:r>
              <a:rPr lang="id-ID" sz="1500" dirty="0" smtClean="0"/>
              <a:t>real/</a:t>
            </a:r>
            <a:r>
              <a:rPr lang="en-US" sz="1500" dirty="0" smtClean="0"/>
              <a:t>concrete </a:t>
            </a:r>
            <a:r>
              <a:rPr lang="en-US" sz="1500" dirty="0"/>
              <a:t>problems, and then to the semi-concrete, and finally abstraction problems</a:t>
            </a:r>
          </a:p>
          <a:p>
            <a:pPr eaLnBrk="1" fontAlgn="auto" hangingPunct="1">
              <a:spcAft>
                <a:spcPts val="0"/>
              </a:spcAft>
              <a:buFont typeface="Arial" pitchFamily="34" charset="0"/>
              <a:buChar char="•"/>
              <a:defRPr/>
            </a:pPr>
            <a:r>
              <a:rPr lang="en-US" sz="1500" dirty="0"/>
              <a:t>The formula derived by the students and the problems posed should be done only students with formulas and basic understanding (not only use but also to understand its origin)</a:t>
            </a:r>
          </a:p>
          <a:p>
            <a:pPr eaLnBrk="1" fontAlgn="auto" hangingPunct="1">
              <a:spcAft>
                <a:spcPts val="0"/>
              </a:spcAft>
              <a:buFont typeface="Arial" pitchFamily="34" charset="0"/>
              <a:buChar char="•"/>
              <a:defRPr/>
            </a:pPr>
            <a:r>
              <a:rPr lang="en-US" sz="1500" dirty="0"/>
              <a:t>Balance between mathematics with numbers </a:t>
            </a:r>
            <a:r>
              <a:rPr lang="id-ID" sz="1500" dirty="0" smtClean="0"/>
              <a:t>and symbols </a:t>
            </a:r>
            <a:r>
              <a:rPr lang="en-US" sz="1500" dirty="0" smtClean="0"/>
              <a:t>and </a:t>
            </a:r>
            <a:r>
              <a:rPr lang="id-ID" sz="1500" dirty="0" smtClean="0"/>
              <a:t>not the </a:t>
            </a:r>
            <a:r>
              <a:rPr lang="en-US" sz="1500" dirty="0" smtClean="0"/>
              <a:t>numbers </a:t>
            </a:r>
            <a:r>
              <a:rPr lang="en-US" sz="1500" dirty="0"/>
              <a:t>[pictures, graphics, patterns, etc.]</a:t>
            </a:r>
          </a:p>
          <a:p>
            <a:pPr eaLnBrk="1" fontAlgn="auto" hangingPunct="1">
              <a:spcAft>
                <a:spcPts val="0"/>
              </a:spcAft>
              <a:buFont typeface="Arial" pitchFamily="34" charset="0"/>
              <a:buChar char="•"/>
              <a:defRPr/>
            </a:pPr>
            <a:r>
              <a:rPr lang="en-US" sz="1500" dirty="0"/>
              <a:t>Is designed so that students must think critically to solve the problems posed</a:t>
            </a:r>
          </a:p>
          <a:p>
            <a:pPr eaLnBrk="1" fontAlgn="auto" hangingPunct="1">
              <a:spcAft>
                <a:spcPts val="0"/>
              </a:spcAft>
              <a:buFont typeface="Arial" pitchFamily="34" charset="0"/>
              <a:buChar char="•"/>
              <a:defRPr/>
            </a:pPr>
            <a:r>
              <a:rPr lang="en-US" sz="1500" dirty="0"/>
              <a:t>Familiarize students in reasoning and thinking algorithmic</a:t>
            </a:r>
          </a:p>
          <a:p>
            <a:pPr eaLnBrk="1" fontAlgn="auto" hangingPunct="1">
              <a:spcAft>
                <a:spcPts val="0"/>
              </a:spcAft>
              <a:buFont typeface="Arial" pitchFamily="34" charset="0"/>
              <a:buChar char="•"/>
              <a:defRPr/>
            </a:pPr>
            <a:r>
              <a:rPr lang="en-US" sz="1500" dirty="0"/>
              <a:t>Extending material includes opportunities, data processing, and statistics from class VII and other materials in accordance with international standards</a:t>
            </a:r>
          </a:p>
          <a:p>
            <a:pPr eaLnBrk="1" fontAlgn="auto" hangingPunct="1">
              <a:spcAft>
                <a:spcPts val="0"/>
              </a:spcAft>
              <a:buFont typeface="Arial" pitchFamily="34" charset="0"/>
              <a:buChar char="•"/>
              <a:defRPr/>
            </a:pPr>
            <a:r>
              <a:rPr lang="en-US" sz="1500" dirty="0"/>
              <a:t>Introduce the concept of approximations and estimates</a:t>
            </a:r>
          </a:p>
          <a:p>
            <a:pPr eaLnBrk="1" fontAlgn="auto" hangingPunct="1">
              <a:spcAft>
                <a:spcPts val="0"/>
              </a:spcAft>
              <a:buFont typeface="Arial" pitchFamily="34" charset="0"/>
              <a:buChar char="•"/>
              <a:defRPr/>
            </a:pPr>
            <a:endParaRPr lang="en-US" sz="1500" dirty="0"/>
          </a:p>
        </p:txBody>
      </p:sp>
      <p:sp>
        <p:nvSpPr>
          <p:cNvPr id="7" name="Pentagon 4"/>
          <p:cNvSpPr/>
          <p:nvPr/>
        </p:nvSpPr>
        <p:spPr>
          <a:xfrm>
            <a:off x="250825" y="150813"/>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id-ID" sz="2400" b="1" dirty="0" smtClean="0">
                <a:solidFill>
                  <a:prstClr val="black"/>
                </a:solidFill>
              </a:rPr>
              <a:t>Text-book development</a:t>
            </a:r>
            <a:endParaRPr lang="en-US" sz="2400" b="1" dirty="0">
              <a:solidFill>
                <a:prstClr val="black"/>
              </a:solidFill>
            </a:endParaRPr>
          </a:p>
        </p:txBody>
      </p:sp>
      <p:sp>
        <p:nvSpPr>
          <p:cNvPr id="4" name="Pentagon 4"/>
          <p:cNvSpPr/>
          <p:nvPr/>
        </p:nvSpPr>
        <p:spPr>
          <a:xfrm>
            <a:off x="251520" y="2996952"/>
            <a:ext cx="8528050" cy="45799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lIns="269545" tIns="76200" rIns="142240" bIns="76200" spcCol="1270" anchor="ctr"/>
          <a:lstStyle/>
          <a:p>
            <a:pPr algn="ctr" defTabSz="889000" fontAlgn="auto">
              <a:lnSpc>
                <a:spcPct val="90000"/>
              </a:lnSpc>
              <a:spcAft>
                <a:spcPct val="35000"/>
              </a:spcAft>
              <a:defRPr/>
            </a:pPr>
            <a:r>
              <a:rPr lang="id-ID" sz="2400" b="1" dirty="0" smtClean="0">
                <a:solidFill>
                  <a:prstClr val="black"/>
                </a:solidFill>
              </a:rPr>
              <a:t>Approach </a:t>
            </a:r>
            <a:r>
              <a:rPr lang="id-ID" sz="2400" b="1" dirty="0">
                <a:solidFill>
                  <a:prstClr val="black"/>
                </a:solidFill>
              </a:rPr>
              <a:t>to learning mathematics</a:t>
            </a:r>
            <a:endParaRPr lang="en-US" sz="2400" b="1" dirty="0">
              <a:solidFill>
                <a:prstClr val="black"/>
              </a:solidFill>
            </a:endParaRPr>
          </a:p>
        </p:txBody>
      </p:sp>
    </p:spTree>
    <p:extLst>
      <p:ext uri="{BB962C8B-B14F-4D97-AF65-F5344CB8AC3E}">
        <p14:creationId xmlns:p14="http://schemas.microsoft.com/office/powerpoint/2010/main" val="4073502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t>Law No. 20 of 2003 on the national education </a:t>
            </a:r>
            <a:r>
              <a:rPr lang="en-US" dirty="0" smtClean="0"/>
              <a:t>system</a:t>
            </a:r>
          </a:p>
          <a:p>
            <a:r>
              <a:rPr lang="en-US" dirty="0"/>
              <a:t>Government Regulation No. 19 of 2005 on standards for national education (in conjunction with No </a:t>
            </a:r>
            <a:r>
              <a:rPr lang="en-US" dirty="0" smtClean="0"/>
              <a:t>15 of 2013 and no 13 of 2015)</a:t>
            </a:r>
          </a:p>
          <a:p>
            <a:r>
              <a:rPr lang="en-US" dirty="0"/>
              <a:t>Regulation of the </a:t>
            </a:r>
            <a:r>
              <a:rPr lang="en-US" dirty="0" smtClean="0"/>
              <a:t>Minister </a:t>
            </a:r>
            <a:r>
              <a:rPr lang="en-US" dirty="0"/>
              <a:t>of </a:t>
            </a:r>
            <a:r>
              <a:rPr lang="en-US" dirty="0" smtClean="0"/>
              <a:t>Education </a:t>
            </a:r>
            <a:r>
              <a:rPr lang="en-US" dirty="0"/>
              <a:t>and </a:t>
            </a:r>
            <a:r>
              <a:rPr lang="en-US" dirty="0" smtClean="0"/>
              <a:t>Culture </a:t>
            </a:r>
            <a:r>
              <a:rPr lang="en-US" dirty="0"/>
              <a:t>on the curriculum in </a:t>
            </a:r>
            <a:r>
              <a:rPr lang="en-US" dirty="0" smtClean="0"/>
              <a:t>2013 until 2015</a:t>
            </a:r>
            <a:endParaRPr lang="en-US" dirty="0"/>
          </a:p>
        </p:txBody>
      </p:sp>
    </p:spTree>
    <p:extLst>
      <p:ext uri="{BB962C8B-B14F-4D97-AF65-F5344CB8AC3E}">
        <p14:creationId xmlns:p14="http://schemas.microsoft.com/office/powerpoint/2010/main" val="2110744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6118</TotalTime>
  <Words>1013</Words>
  <Application>Microsoft Office PowerPoint</Application>
  <PresentationFormat>On-screen Show (4:3)</PresentationFormat>
  <Paragraphs>121</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National Curriculum for Mathematics in Primary and Secondary Education</vt:lpstr>
      <vt:lpstr>PowerPoint Presentation</vt:lpstr>
      <vt:lpstr>PowerPoint Presentation</vt:lpstr>
      <vt:lpstr>PowerPoint Presentation</vt:lpstr>
      <vt:lpstr>PowerPoint Presentation</vt:lpstr>
      <vt:lpstr>PowerPoint Presentation</vt:lpstr>
      <vt:lpstr>PowerPoint Presentation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PELATIHAN KURIKULUM 2013  PADA TAHUN AJARAN 2014/2015</dc:title>
  <dc:creator>Santi A</dc:creator>
  <cp:lastModifiedBy>user</cp:lastModifiedBy>
  <cp:revision>133</cp:revision>
  <dcterms:created xsi:type="dcterms:W3CDTF">2013-11-25T10:08:27Z</dcterms:created>
  <dcterms:modified xsi:type="dcterms:W3CDTF">2016-02-16T21:01:58Z</dcterms:modified>
</cp:coreProperties>
</file>